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  <p:sldMasterId id="2147483744" r:id="rId2"/>
    <p:sldMasterId id="2147483863" r:id="rId3"/>
  </p:sldMasterIdLst>
  <p:notesMasterIdLst>
    <p:notesMasterId r:id="rId69"/>
  </p:notesMasterIdLst>
  <p:sldIdLst>
    <p:sldId id="292" r:id="rId4"/>
    <p:sldId id="394" r:id="rId5"/>
    <p:sldId id="395" r:id="rId6"/>
    <p:sldId id="393" r:id="rId7"/>
    <p:sldId id="396" r:id="rId8"/>
    <p:sldId id="397" r:id="rId9"/>
    <p:sldId id="398" r:id="rId10"/>
    <p:sldId id="399" r:id="rId11"/>
    <p:sldId id="400" r:id="rId12"/>
    <p:sldId id="402" r:id="rId13"/>
    <p:sldId id="401" r:id="rId14"/>
    <p:sldId id="403" r:id="rId15"/>
    <p:sldId id="404" r:id="rId16"/>
    <p:sldId id="405" r:id="rId17"/>
    <p:sldId id="406" r:id="rId18"/>
    <p:sldId id="407" r:id="rId19"/>
    <p:sldId id="408" r:id="rId20"/>
    <p:sldId id="371" r:id="rId21"/>
    <p:sldId id="372" r:id="rId22"/>
    <p:sldId id="373" r:id="rId23"/>
    <p:sldId id="374" r:id="rId24"/>
    <p:sldId id="375" r:id="rId25"/>
    <p:sldId id="376" r:id="rId26"/>
    <p:sldId id="377" r:id="rId27"/>
    <p:sldId id="339" r:id="rId28"/>
    <p:sldId id="392" r:id="rId29"/>
    <p:sldId id="297" r:id="rId30"/>
    <p:sldId id="340" r:id="rId31"/>
    <p:sldId id="298" r:id="rId32"/>
    <p:sldId id="314" r:id="rId33"/>
    <p:sldId id="341" r:id="rId34"/>
    <p:sldId id="303" r:id="rId35"/>
    <p:sldId id="315" r:id="rId36"/>
    <p:sldId id="356" r:id="rId37"/>
    <p:sldId id="316" r:id="rId38"/>
    <p:sldId id="378" r:id="rId39"/>
    <p:sldId id="379" r:id="rId40"/>
    <p:sldId id="380" r:id="rId41"/>
    <p:sldId id="381" r:id="rId42"/>
    <p:sldId id="382" r:id="rId43"/>
    <p:sldId id="383" r:id="rId44"/>
    <p:sldId id="384" r:id="rId45"/>
    <p:sldId id="385" r:id="rId46"/>
    <p:sldId id="386" r:id="rId47"/>
    <p:sldId id="387" r:id="rId48"/>
    <p:sldId id="388" r:id="rId49"/>
    <p:sldId id="389" r:id="rId50"/>
    <p:sldId id="390" r:id="rId51"/>
    <p:sldId id="391" r:id="rId52"/>
    <p:sldId id="317" r:id="rId53"/>
    <p:sldId id="357" r:id="rId54"/>
    <p:sldId id="358" r:id="rId55"/>
    <p:sldId id="359" r:id="rId56"/>
    <p:sldId id="360" r:id="rId57"/>
    <p:sldId id="361" r:id="rId58"/>
    <p:sldId id="362" r:id="rId59"/>
    <p:sldId id="318" r:id="rId60"/>
    <p:sldId id="319" r:id="rId61"/>
    <p:sldId id="363" r:id="rId62"/>
    <p:sldId id="364" r:id="rId63"/>
    <p:sldId id="365" r:id="rId64"/>
    <p:sldId id="320" r:id="rId65"/>
    <p:sldId id="366" r:id="rId66"/>
    <p:sldId id="321" r:id="rId67"/>
    <p:sldId id="367" r:id="rId6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-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1C45C1-A7D6-4FAC-A3EB-223F5ED6A380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1F745A-3BFC-4F56-954C-89EFD691AE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565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>
                <a:solidFill>
                  <a:prstClr val="black"/>
                </a:solidFill>
              </a:rPr>
              <a:pPr/>
              <a:t>25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493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482153" y="2536648"/>
            <a:ext cx="772848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1167818" y="1538928"/>
            <a:ext cx="922021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4928216" y="2502068"/>
            <a:ext cx="918245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2099720" y="2387826"/>
            <a:ext cx="1957576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3066900" y="3015715"/>
            <a:ext cx="780619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2261278" y="3174818"/>
            <a:ext cx="811284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71443" y="2757192"/>
            <a:ext cx="2251952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1165700" y="2003719"/>
            <a:ext cx="794555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561729" y="2954629"/>
            <a:ext cx="748107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4949134" y="3177343"/>
            <a:ext cx="787209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4394003" y="0"/>
            <a:ext cx="6095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4028092" y="2504239"/>
            <a:ext cx="78588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2"/>
            <a:ext cx="12192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83689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2"/>
            <a:ext cx="12192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0" y="-3"/>
            <a:ext cx="12192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341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86770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12192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4398942" y="994175"/>
            <a:ext cx="3383373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dirty="0" smtClea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dirty="0" smtClean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2091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482153" y="2536648"/>
            <a:ext cx="772848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1167818" y="1538928"/>
            <a:ext cx="922021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4928216" y="2502068"/>
            <a:ext cx="918245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2099720" y="2387826"/>
            <a:ext cx="1957576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3066900" y="3015715"/>
            <a:ext cx="780619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2261278" y="3174818"/>
            <a:ext cx="811284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71443" y="2757192"/>
            <a:ext cx="2251952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1165700" y="2003719"/>
            <a:ext cx="794555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561729" y="2954629"/>
            <a:ext cx="748107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4949134" y="3177343"/>
            <a:ext cx="787209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4394003" y="0"/>
            <a:ext cx="6095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4028092" y="2504239"/>
            <a:ext cx="78588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2"/>
            <a:ext cx="12192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17041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4600387" y="0"/>
            <a:ext cx="7591613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02440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1218696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1021041" y="2083841"/>
            <a:ext cx="2338275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4592070" y="5396823"/>
            <a:ext cx="2978908" cy="537692"/>
            <a:chOff x="998433" y="4259690"/>
            <a:chExt cx="2234181" cy="537692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628105"/>
              <a:ext cx="2234181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endParaRPr lang="en-US" altLang="ko-KR" sz="1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endParaRP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365745" y="5367850"/>
            <a:ext cx="1078933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9718368" y="5223657"/>
            <a:ext cx="1064227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49221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2"/>
            <a:ext cx="12192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0" y="-3"/>
            <a:ext cx="12192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25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4406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12192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4398942" y="994175"/>
            <a:ext cx="3383373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dirty="0" smtClea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dirty="0" smtClean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4825714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252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4600387" y="0"/>
            <a:ext cx="7591613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544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6228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2986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1869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702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5210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1799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5827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9051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5755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967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1218696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1021041" y="2083841"/>
            <a:ext cx="2338275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4592070" y="5396823"/>
            <a:ext cx="2978908" cy="537692"/>
            <a:chOff x="998433" y="4259690"/>
            <a:chExt cx="2234181" cy="537692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628105"/>
              <a:ext cx="2234181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endParaRPr lang="en-US" altLang="ko-KR" sz="1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endParaRP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365745" y="5367850"/>
            <a:ext cx="1078933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9718368" y="5223657"/>
            <a:ext cx="1064227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2795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2" b="9306"/>
          <a:stretch/>
        </p:blipFill>
        <p:spPr>
          <a:xfrm>
            <a:off x="0" y="1095375"/>
            <a:ext cx="12192000" cy="51244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8712200" y="1095375"/>
            <a:ext cx="3479800" cy="23336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r="69479" b="45556"/>
          <a:stretch/>
        </p:blipFill>
        <p:spPr>
          <a:xfrm>
            <a:off x="1" y="1457325"/>
            <a:ext cx="3721100" cy="227647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329" r="24916" b="27652"/>
          <a:stretch/>
        </p:blipFill>
        <p:spPr>
          <a:xfrm>
            <a:off x="3012142" y="1173840"/>
            <a:ext cx="6167717" cy="3788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2015067" y="4953001"/>
            <a:ext cx="8161867" cy="56991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3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title 20set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2015067" y="5486401"/>
            <a:ext cx="8161867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subtitle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59722" r="78959" b="31806"/>
          <a:stretch/>
        </p:blipFill>
        <p:spPr>
          <a:xfrm>
            <a:off x="1701800" y="4095751"/>
            <a:ext cx="863600" cy="581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4" t="24587" r="8234" b="66246"/>
          <a:stretch/>
        </p:blipFill>
        <p:spPr>
          <a:xfrm>
            <a:off x="10236200" y="1685927"/>
            <a:ext cx="952499" cy="628649"/>
          </a:xfrm>
          <a:prstGeom prst="rect">
            <a:avLst/>
          </a:prstGeom>
        </p:spPr>
      </p:pic>
      <p:sp>
        <p:nvSpPr>
          <p:cNvPr id="49" name="타원 48"/>
          <p:cNvSpPr/>
          <p:nvPr userDrawn="1"/>
        </p:nvSpPr>
        <p:spPr>
          <a:xfrm>
            <a:off x="1029890" y="2293242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0" name="타원 49"/>
          <p:cNvSpPr/>
          <p:nvPr userDrawn="1"/>
        </p:nvSpPr>
        <p:spPr>
          <a:xfrm>
            <a:off x="173155" y="202757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1" name="타원 50"/>
          <p:cNvSpPr/>
          <p:nvPr userDrawn="1"/>
        </p:nvSpPr>
        <p:spPr>
          <a:xfrm>
            <a:off x="306505" y="22357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2" name="타원 51"/>
          <p:cNvSpPr/>
          <p:nvPr userDrawn="1"/>
        </p:nvSpPr>
        <p:spPr>
          <a:xfrm>
            <a:off x="1506655" y="264669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3" name="타원 52"/>
          <p:cNvSpPr/>
          <p:nvPr userDrawn="1"/>
        </p:nvSpPr>
        <p:spPr>
          <a:xfrm>
            <a:off x="2027355" y="251334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4" name="타원 53"/>
          <p:cNvSpPr/>
          <p:nvPr userDrawn="1"/>
        </p:nvSpPr>
        <p:spPr>
          <a:xfrm>
            <a:off x="759797" y="33533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5" name="타원 54"/>
          <p:cNvSpPr/>
          <p:nvPr userDrawn="1"/>
        </p:nvSpPr>
        <p:spPr>
          <a:xfrm>
            <a:off x="3349415" y="1440919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6" name="타원 55"/>
          <p:cNvSpPr/>
          <p:nvPr userDrawn="1"/>
        </p:nvSpPr>
        <p:spPr>
          <a:xfrm>
            <a:off x="3032497" y="137558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7" name="타원 56"/>
          <p:cNvSpPr/>
          <p:nvPr userDrawn="1"/>
        </p:nvSpPr>
        <p:spPr>
          <a:xfrm>
            <a:off x="9919582" y="2108498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8" name="타원 57"/>
          <p:cNvSpPr/>
          <p:nvPr userDrawn="1"/>
        </p:nvSpPr>
        <p:spPr>
          <a:xfrm>
            <a:off x="9863741" y="255455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9" name="타원 58"/>
          <p:cNvSpPr/>
          <p:nvPr userDrawn="1"/>
        </p:nvSpPr>
        <p:spPr>
          <a:xfrm>
            <a:off x="9631069" y="2812629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0" name="타원 59"/>
          <p:cNvSpPr/>
          <p:nvPr userDrawn="1"/>
        </p:nvSpPr>
        <p:spPr>
          <a:xfrm>
            <a:off x="9500773" y="108155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" name="타원 60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2" name="타원 61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3" name="타원 62"/>
          <p:cNvSpPr/>
          <p:nvPr userDrawn="1"/>
        </p:nvSpPr>
        <p:spPr>
          <a:xfrm>
            <a:off x="8915341" y="132721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4" name="타원 6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5" name="타원 64"/>
          <p:cNvSpPr/>
          <p:nvPr userDrawn="1"/>
        </p:nvSpPr>
        <p:spPr>
          <a:xfrm>
            <a:off x="1513517" y="437637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7" name="그룹 66"/>
          <p:cNvGrpSpPr/>
          <p:nvPr userDrawn="1"/>
        </p:nvGrpSpPr>
        <p:grpSpPr>
          <a:xfrm>
            <a:off x="4528461" y="6021288"/>
            <a:ext cx="467980" cy="350986"/>
            <a:chOff x="4814075" y="2781812"/>
            <a:chExt cx="539154" cy="539154"/>
          </a:xfrm>
        </p:grpSpPr>
        <p:sp>
          <p:nvSpPr>
            <p:cNvPr id="68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9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1" name="그룹 70"/>
          <p:cNvGrpSpPr/>
          <p:nvPr userDrawn="1"/>
        </p:nvGrpSpPr>
        <p:grpSpPr>
          <a:xfrm>
            <a:off x="7197682" y="6021288"/>
            <a:ext cx="465861" cy="350986"/>
            <a:chOff x="7878221" y="2781812"/>
            <a:chExt cx="536714" cy="539154"/>
          </a:xfrm>
        </p:grpSpPr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3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5" name="그룹 74"/>
          <p:cNvGrpSpPr/>
          <p:nvPr userDrawn="1"/>
        </p:nvGrpSpPr>
        <p:grpSpPr>
          <a:xfrm>
            <a:off x="5196824" y="6021288"/>
            <a:ext cx="465861" cy="350986"/>
            <a:chOff x="5580112" y="2781812"/>
            <a:chExt cx="536714" cy="539154"/>
          </a:xfrm>
        </p:grpSpPr>
        <p:sp>
          <p:nvSpPr>
            <p:cNvPr id="76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7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8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9" name="그룹 78"/>
          <p:cNvGrpSpPr/>
          <p:nvPr userDrawn="1"/>
        </p:nvGrpSpPr>
        <p:grpSpPr>
          <a:xfrm>
            <a:off x="6529317" y="6021288"/>
            <a:ext cx="467980" cy="350986"/>
            <a:chOff x="7112185" y="2781812"/>
            <a:chExt cx="539154" cy="539154"/>
          </a:xfrm>
        </p:grpSpPr>
        <p:sp>
          <p:nvSpPr>
            <p:cNvPr id="80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83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84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85" name="그룹 84"/>
          <p:cNvGrpSpPr/>
          <p:nvPr userDrawn="1"/>
        </p:nvGrpSpPr>
        <p:grpSpPr>
          <a:xfrm>
            <a:off x="5863071" y="6021288"/>
            <a:ext cx="465861" cy="350986"/>
            <a:chOff x="6346148" y="2781812"/>
            <a:chExt cx="536714" cy="539154"/>
          </a:xfrm>
        </p:grpSpPr>
        <p:sp>
          <p:nvSpPr>
            <p:cNvPr id="86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7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8574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395489" y="2242080"/>
            <a:ext cx="1395211" cy="9749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1" y="3352143"/>
            <a:ext cx="1790700" cy="20739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527381" y="2242080"/>
            <a:ext cx="1395211" cy="97496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41967" r="74628" b="39548"/>
          <a:stretch/>
        </p:blipFill>
        <p:spPr>
          <a:xfrm rot="14971475">
            <a:off x="364872" y="2979577"/>
            <a:ext cx="992894" cy="1690303"/>
          </a:xfrm>
          <a:prstGeom prst="rect">
            <a:avLst/>
          </a:prstGeom>
        </p:spPr>
      </p:pic>
      <p:sp>
        <p:nvSpPr>
          <p:cNvPr id="25" name="타원 24"/>
          <p:cNvSpPr/>
          <p:nvPr userDrawn="1"/>
        </p:nvSpPr>
        <p:spPr>
          <a:xfrm>
            <a:off x="1029890" y="2254511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타원 25"/>
          <p:cNvSpPr/>
          <p:nvPr userDrawn="1"/>
        </p:nvSpPr>
        <p:spPr>
          <a:xfrm>
            <a:off x="173155" y="198884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타원 26"/>
          <p:cNvSpPr/>
          <p:nvPr userDrawn="1"/>
        </p:nvSpPr>
        <p:spPr>
          <a:xfrm>
            <a:off x="306505" y="2196981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t="17478" r="66701" b="22256"/>
          <a:stretch/>
        </p:blipFill>
        <p:spPr>
          <a:xfrm>
            <a:off x="1315898" y="1731957"/>
            <a:ext cx="3388780" cy="415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995442" y="1700808"/>
            <a:ext cx="827020" cy="545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4943872" y="1592284"/>
            <a:ext cx="652872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4943872" y="2280391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4943872" y="2801569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4943872" y="3322747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943872" y="3843925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4943872" y="4365104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8244997" y="620866"/>
            <a:ext cx="3947003" cy="4320302"/>
            <a:chOff x="6183748" y="620866"/>
            <a:chExt cx="2960252" cy="4320302"/>
          </a:xfrm>
        </p:grpSpPr>
        <p:pic>
          <p:nvPicPr>
            <p:cNvPr id="20" name="그림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793214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8" t="59722" r="78959" b="31806"/>
            <a:stretch/>
          </p:blipFill>
          <p:spPr>
            <a:xfrm rot="2352373" flipH="1">
              <a:off x="6183748" y="620866"/>
              <a:ext cx="647700" cy="5810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4" t="24587" r="8234" b="66246"/>
            <a:stretch/>
          </p:blipFill>
          <p:spPr>
            <a:xfrm rot="17753429" flipH="1">
              <a:off x="7590163" y="2731798"/>
              <a:ext cx="714374" cy="628649"/>
            </a:xfrm>
            <a:prstGeom prst="rect">
              <a:avLst/>
            </a:prstGeom>
          </p:spPr>
        </p:pic>
      </p:grpSp>
      <p:sp>
        <p:nvSpPr>
          <p:cNvPr id="28" name="타원 27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" name="타원 28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0" name="타원 29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슬라이드 번호 개체 틀 15"/>
          <p:cNvSpPr>
            <a:spLocks noGrp="1"/>
          </p:cNvSpPr>
          <p:nvPr>
            <p:ph type="sldNum" sz="quarter" idx="16"/>
          </p:nvPr>
        </p:nvSpPr>
        <p:spPr>
          <a:xfrm>
            <a:off x="9299872" y="6597352"/>
            <a:ext cx="2844800" cy="216000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3997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2418216" y="3244335"/>
            <a:ext cx="1728192" cy="100798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7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386848" y="3407330"/>
            <a:ext cx="686875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sp>
        <p:nvSpPr>
          <p:cNvPr id="8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4386848" y="3922106"/>
            <a:ext cx="6868755" cy="23634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subtitle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 flipH="1">
            <a:off x="1469548" y="1751683"/>
            <a:ext cx="1764073" cy="12327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791745" y="1700808"/>
            <a:ext cx="827020" cy="5458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632495" y="824344"/>
            <a:ext cx="827020" cy="5458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20485" y="2677735"/>
            <a:ext cx="1790700" cy="2073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r="3287" b="52805"/>
          <a:stretch/>
        </p:blipFill>
        <p:spPr>
          <a:xfrm>
            <a:off x="1046006" y="2717784"/>
            <a:ext cx="1867317" cy="689546"/>
          </a:xfrm>
          <a:prstGeom prst="rect">
            <a:avLst/>
          </a:prstGeom>
        </p:spPr>
      </p:pic>
      <p:grpSp>
        <p:nvGrpSpPr>
          <p:cNvPr id="21" name="그룹 20"/>
          <p:cNvGrpSpPr/>
          <p:nvPr userDrawn="1"/>
        </p:nvGrpSpPr>
        <p:grpSpPr>
          <a:xfrm>
            <a:off x="8011114" y="1361608"/>
            <a:ext cx="4180887" cy="4374987"/>
            <a:chOff x="6008335" y="1361607"/>
            <a:chExt cx="3135665" cy="4374987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1865951" flipH="1">
              <a:off x="6008335" y="1361607"/>
              <a:ext cx="730684" cy="49180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1588640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21354296" flipH="1">
              <a:off x="7683441" y="3771521"/>
              <a:ext cx="365342" cy="245903"/>
            </a:xfrm>
            <a:prstGeom prst="rect">
              <a:avLst/>
            </a:prstGeom>
          </p:spPr>
        </p:pic>
      </p:grpSp>
      <p:sp>
        <p:nvSpPr>
          <p:cNvPr id="22" name="타원 21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타원 22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8" name="그룹 27"/>
          <p:cNvGrpSpPr/>
          <p:nvPr userDrawn="1"/>
        </p:nvGrpSpPr>
        <p:grpSpPr>
          <a:xfrm>
            <a:off x="1404576" y="1846124"/>
            <a:ext cx="2387169" cy="321309"/>
            <a:chOff x="-962321" y="1988840"/>
            <a:chExt cx="1790377" cy="321309"/>
          </a:xfrm>
        </p:grpSpPr>
        <p:sp>
          <p:nvSpPr>
            <p:cNvPr id="25" name="타원 24"/>
            <p:cNvSpPr/>
            <p:nvPr userDrawn="1"/>
          </p:nvSpPr>
          <p:spPr>
            <a:xfrm>
              <a:off x="772417" y="2254510"/>
              <a:ext cx="55639" cy="556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129866" y="198884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타원 26"/>
            <p:cNvSpPr/>
            <p:nvPr userDrawn="1"/>
          </p:nvSpPr>
          <p:spPr>
            <a:xfrm>
              <a:off x="229878" y="219698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-747247" y="2146497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타원 29"/>
            <p:cNvSpPr/>
            <p:nvPr userDrawn="1"/>
          </p:nvSpPr>
          <p:spPr>
            <a:xfrm>
              <a:off x="-962321" y="213743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3" name="슬라이드 번호 개체 틀 15"/>
          <p:cNvSpPr>
            <a:spLocks noGrp="1"/>
          </p:cNvSpPr>
          <p:nvPr>
            <p:ph type="sldNum" sz="quarter" idx="13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7484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33" name="텍스트 개체 틀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622800" y="3760421"/>
            <a:ext cx="2946400" cy="49222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5556" r="34250" b="81805"/>
          <a:stretch/>
        </p:blipFill>
        <p:spPr>
          <a:xfrm>
            <a:off x="4450815" y="2110310"/>
            <a:ext cx="3290371" cy="742626"/>
          </a:xfrm>
          <a:prstGeom prst="rect">
            <a:avLst/>
          </a:prstGeom>
        </p:spPr>
      </p:pic>
      <p:grpSp>
        <p:nvGrpSpPr>
          <p:cNvPr id="60" name="그룹 59"/>
          <p:cNvGrpSpPr/>
          <p:nvPr userDrawn="1"/>
        </p:nvGrpSpPr>
        <p:grpSpPr>
          <a:xfrm>
            <a:off x="3688071" y="3066723"/>
            <a:ext cx="718872" cy="539154"/>
            <a:chOff x="4814075" y="2781812"/>
            <a:chExt cx="539154" cy="539154"/>
          </a:xfrm>
        </p:grpSpPr>
        <p:sp>
          <p:nvSpPr>
            <p:cNvPr id="61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4" name="그룹 63"/>
          <p:cNvGrpSpPr/>
          <p:nvPr userDrawn="1"/>
        </p:nvGrpSpPr>
        <p:grpSpPr>
          <a:xfrm>
            <a:off x="7788312" y="3066723"/>
            <a:ext cx="715619" cy="539154"/>
            <a:chOff x="7878221" y="2781812"/>
            <a:chExt cx="536714" cy="539154"/>
          </a:xfrm>
        </p:grpSpPr>
        <p:sp>
          <p:nvSpPr>
            <p:cNvPr id="65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6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7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8" name="그룹 67"/>
          <p:cNvGrpSpPr/>
          <p:nvPr userDrawn="1"/>
        </p:nvGrpSpPr>
        <p:grpSpPr>
          <a:xfrm>
            <a:off x="4714757" y="3066723"/>
            <a:ext cx="715619" cy="539154"/>
            <a:chOff x="5580112" y="2781812"/>
            <a:chExt cx="536714" cy="539154"/>
          </a:xfrm>
        </p:grpSpPr>
        <p:sp>
          <p:nvSpPr>
            <p:cNvPr id="69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1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2" name="그룹 71"/>
          <p:cNvGrpSpPr/>
          <p:nvPr userDrawn="1"/>
        </p:nvGrpSpPr>
        <p:grpSpPr>
          <a:xfrm>
            <a:off x="6761624" y="3066723"/>
            <a:ext cx="718872" cy="539154"/>
            <a:chOff x="7112185" y="2781812"/>
            <a:chExt cx="539154" cy="539154"/>
          </a:xfrm>
        </p:grpSpPr>
        <p:sp>
          <p:nvSpPr>
            <p:cNvPr id="73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78" name="그룹 77"/>
          <p:cNvGrpSpPr/>
          <p:nvPr userDrawn="1"/>
        </p:nvGrpSpPr>
        <p:grpSpPr>
          <a:xfrm>
            <a:off x="5738191" y="3066723"/>
            <a:ext cx="715619" cy="539154"/>
            <a:chOff x="6346148" y="2781812"/>
            <a:chExt cx="536714" cy="539154"/>
          </a:xfrm>
        </p:grpSpPr>
        <p:sp>
          <p:nvSpPr>
            <p:cNvPr id="79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0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2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2356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147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2"/>
            <a:ext cx="12192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0" y="-3"/>
            <a:ext cx="12192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147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7545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12192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4398942" y="994175"/>
            <a:ext cx="3383373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dirty="0" smtClea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dirty="0" smtClean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94191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482153" y="2536648"/>
            <a:ext cx="772848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1167818" y="1538928"/>
            <a:ext cx="922021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4928216" y="2502068"/>
            <a:ext cx="918245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2099720" y="2387826"/>
            <a:ext cx="1957576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3066900" y="3015715"/>
            <a:ext cx="780619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2261278" y="3174818"/>
            <a:ext cx="811284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71443" y="2757192"/>
            <a:ext cx="2251952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1165700" y="2003719"/>
            <a:ext cx="794555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561729" y="2954629"/>
            <a:ext cx="748107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4949134" y="3177343"/>
            <a:ext cx="787209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4394003" y="0"/>
            <a:ext cx="6095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4028092" y="2504239"/>
            <a:ext cx="78588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2"/>
            <a:ext cx="12192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04784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4600387" y="0"/>
            <a:ext cx="7591613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5232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1218696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1021041" y="2083841"/>
            <a:ext cx="2338275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4592070" y="5396823"/>
            <a:ext cx="2978908" cy="537692"/>
            <a:chOff x="998433" y="4259690"/>
            <a:chExt cx="2234181" cy="537692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628105"/>
              <a:ext cx="2234181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endParaRPr lang="en-US" altLang="ko-KR" sz="1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endParaRP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365745" y="5367850"/>
            <a:ext cx="1078933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9718368" y="5223657"/>
            <a:ext cx="1064227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1307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91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4802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064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  <p:sldLayoutId id="2147483682" r:id="rId12"/>
    <p:sldLayoutId id="2147483683" r:id="rId13"/>
    <p:sldLayoutId id="2147483684" r:id="rId14"/>
    <p:sldLayoutId id="2147483686" r:id="rId15"/>
    <p:sldLayoutId id="2147483687" r:id="rId16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71624" y="370935"/>
            <a:ext cx="8399252" cy="603849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dirty="0" smtClean="0"/>
              <a:t>제</a:t>
            </a:r>
            <a:r>
              <a:rPr lang="en-US" altLang="ko-KR" sz="4000" dirty="0" smtClean="0">
                <a:latin typeface="+mj-ea"/>
              </a:rPr>
              <a:t>33</a:t>
            </a:r>
            <a:r>
              <a:rPr lang="ko-KR" altLang="en-US" sz="4000" dirty="0" smtClean="0"/>
              <a:t>강 클릭 이벤트 처리     </a:t>
            </a:r>
            <a:endParaRPr lang="ko-KR" altLang="en-US" sz="4000" dirty="0"/>
          </a:p>
        </p:txBody>
      </p:sp>
      <p:sp>
        <p:nvSpPr>
          <p:cNvPr id="4" name="내용 개체 틀 1"/>
          <p:cNvSpPr txBox="1">
            <a:spLocks/>
          </p:cNvSpPr>
          <p:nvPr/>
        </p:nvSpPr>
        <p:spPr>
          <a:xfrm>
            <a:off x="3177878" y="1419133"/>
            <a:ext cx="4568643" cy="165618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ko-KR" sz="2400" b="1" dirty="0" smtClean="0">
                <a:solidFill>
                  <a:prstClr val="black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Toast</a:t>
            </a:r>
            <a:r>
              <a:rPr lang="ko-KR" altLang="en-US" sz="2400" b="1" dirty="0" smtClean="0">
                <a:solidFill>
                  <a:prstClr val="black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클래스 활용 실습</a:t>
            </a:r>
            <a:endParaRPr lang="en-US" altLang="ko-KR" sz="2400" b="1" dirty="0" smtClean="0">
              <a:solidFill>
                <a:prstClr val="black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endParaRPr lang="en-US" altLang="ko-KR" sz="2400" b="1" dirty="0">
              <a:solidFill>
                <a:prstClr val="black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ko-KR" altLang="en-US" sz="2400" b="1" dirty="0" err="1" smtClean="0">
                <a:solidFill>
                  <a:prstClr val="black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인텐트</a:t>
            </a:r>
            <a:r>
              <a:rPr lang="ko-KR" altLang="en-US" sz="2400" b="1" dirty="0" smtClean="0">
                <a:solidFill>
                  <a:prstClr val="black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개념과 처리과정</a:t>
            </a:r>
            <a:endParaRPr lang="en-US" altLang="ko-KR" sz="2400" b="1" dirty="0" smtClean="0">
              <a:solidFill>
                <a:prstClr val="black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endParaRPr lang="en-US" altLang="ko-KR" sz="2400" b="1" dirty="0">
              <a:solidFill>
                <a:prstClr val="black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ko-KR" altLang="en-US" sz="2400" b="1" dirty="0" smtClean="0">
                <a:solidFill>
                  <a:prstClr val="black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클릭이벤트처리 활용 실습</a:t>
            </a:r>
            <a:endParaRPr lang="en-US" altLang="ko-KR" sz="2400" dirty="0" smtClean="0"/>
          </a:p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endParaRPr lang="en-US" altLang="ko-KR" sz="2400" dirty="0"/>
          </a:p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endParaRPr lang="ko-KR" altLang="en-US" sz="2400" b="1" dirty="0">
              <a:solidFill>
                <a:prstClr val="black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19835" cy="264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91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5992" y="159917"/>
            <a:ext cx="8475785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&lt;?xml version="1.0" encoding="utf-8"?&gt;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LinearLayout</a:t>
            </a:r>
            <a:r>
              <a:rPr lang="en-US" altLang="ko-KR" dirty="0"/>
              <a:t> </a:t>
            </a:r>
            <a:r>
              <a:rPr lang="en-US" altLang="ko-KR" dirty="0" err="1"/>
              <a:t>xmlns:android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/res/android"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xmlns:app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/res-auto"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xmlns:tools</a:t>
            </a:r>
            <a:r>
              <a:rPr lang="en-US" altLang="ko-KR" dirty="0"/>
              <a:t>="http://schemas.android.com/tools"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android:orientation</a:t>
            </a:r>
            <a:r>
              <a:rPr lang="en-US" altLang="ko-KR" dirty="0"/>
              <a:t>="vertical"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tools:context</a:t>
            </a:r>
            <a:r>
              <a:rPr lang="en-US" altLang="ko-KR" dirty="0"/>
              <a:t>=".</a:t>
            </a:r>
            <a:r>
              <a:rPr lang="en-US" altLang="ko-KR" dirty="0" err="1"/>
              <a:t>MainActivity</a:t>
            </a:r>
            <a:r>
              <a:rPr lang="en-US" altLang="ko-KR" dirty="0"/>
              <a:t>"&gt;</a:t>
            </a:r>
          </a:p>
          <a:p>
            <a:endParaRPr lang="en-US" altLang="ko-KR" dirty="0"/>
          </a:p>
          <a:p>
            <a:r>
              <a:rPr lang="en-US" altLang="ko-KR" dirty="0"/>
              <a:t>    &lt;Button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</a:t>
            </a:r>
            <a:r>
              <a:rPr lang="en-US" altLang="ko-KR" dirty="0" err="1"/>
              <a:t>btnShort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android:gravity</a:t>
            </a:r>
            <a:r>
              <a:rPr lang="en-US" altLang="ko-KR" dirty="0"/>
              <a:t>="</a:t>
            </a:r>
            <a:r>
              <a:rPr lang="en-US" altLang="ko-KR" dirty="0" err="1"/>
              <a:t>center_horizontal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</a:t>
            </a:r>
            <a:r>
              <a:rPr lang="ko-KR" altLang="en-US" dirty="0" err="1"/>
              <a:t>짧게출력</a:t>
            </a:r>
            <a:r>
              <a:rPr lang="en-US" altLang="ko-KR" dirty="0"/>
              <a:t>" /&gt;</a:t>
            </a:r>
          </a:p>
          <a:p>
            <a:endParaRPr lang="en-US" altLang="ko-KR" dirty="0"/>
          </a:p>
          <a:p>
            <a:r>
              <a:rPr lang="en-US" altLang="ko-KR" dirty="0"/>
              <a:t>    &lt;Button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</a:t>
            </a:r>
            <a:r>
              <a:rPr lang="en-US" altLang="ko-KR" dirty="0" err="1"/>
              <a:t>btnLong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android:gravity</a:t>
            </a:r>
            <a:r>
              <a:rPr lang="en-US" altLang="ko-KR" dirty="0"/>
              <a:t>="</a:t>
            </a:r>
            <a:r>
              <a:rPr lang="en-US" altLang="ko-KR" dirty="0" err="1"/>
              <a:t>center_horizontal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</a:t>
            </a:r>
            <a:r>
              <a:rPr lang="ko-KR" altLang="en-US" dirty="0" err="1"/>
              <a:t>길게출력</a:t>
            </a:r>
            <a:r>
              <a:rPr lang="en-US" altLang="ko-KR" dirty="0"/>
              <a:t>" /&gt;</a:t>
            </a:r>
          </a:p>
          <a:p>
            <a:r>
              <a:rPr lang="en-US" altLang="ko-KR" dirty="0"/>
              <a:t>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0341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6388" y="0"/>
            <a:ext cx="2046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[MainActivity.java]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5662"/>
          <a:stretch/>
        </p:blipFill>
        <p:spPr>
          <a:xfrm>
            <a:off x="156388" y="457255"/>
            <a:ext cx="11813490" cy="626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44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80645" y="375536"/>
            <a:ext cx="10914185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package </a:t>
            </a:r>
            <a:r>
              <a:rPr lang="en-US" altLang="ko-KR" dirty="0" err="1"/>
              <a:t>com.example.toastopen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androidx.appcompat.app.AppCompatActivity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android.content.Intent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android.os.Bundle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android.view.View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android.widget.Button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android.widget.Toast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public class </a:t>
            </a:r>
            <a:r>
              <a:rPr lang="en-US" altLang="ko-KR" dirty="0" err="1"/>
              <a:t>MainActivity</a:t>
            </a:r>
            <a:r>
              <a:rPr lang="en-US" altLang="ko-KR" dirty="0"/>
              <a:t> extends </a:t>
            </a:r>
            <a:r>
              <a:rPr lang="en-US" altLang="ko-KR" dirty="0" err="1"/>
              <a:t>AppCompatActivity</a:t>
            </a:r>
            <a:r>
              <a:rPr lang="en-US" altLang="ko-KR" dirty="0"/>
              <a:t> implements </a:t>
            </a:r>
            <a:r>
              <a:rPr lang="en-US" altLang="ko-KR" dirty="0" err="1"/>
              <a:t>View.OnClickListener</a:t>
            </a:r>
            <a:r>
              <a:rPr lang="en-US" altLang="ko-KR" dirty="0"/>
              <a:t> {</a:t>
            </a:r>
          </a:p>
          <a:p>
            <a:endParaRPr lang="en-US" altLang="ko-KR" dirty="0"/>
          </a:p>
          <a:p>
            <a:r>
              <a:rPr lang="en-US" altLang="ko-KR" dirty="0"/>
              <a:t>    // </a:t>
            </a:r>
            <a:r>
              <a:rPr lang="ko-KR" altLang="en-US" dirty="0"/>
              <a:t>디자인 변수 선언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Button </a:t>
            </a:r>
            <a:r>
              <a:rPr lang="en-US" altLang="ko-KR" dirty="0" err="1"/>
              <a:t>btnSh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    Button </a:t>
            </a:r>
            <a:r>
              <a:rPr lang="en-US" altLang="ko-KR" dirty="0" err="1"/>
              <a:t>btnLo</a:t>
            </a:r>
            <a:r>
              <a:rPr lang="en-US" altLang="ko-KR" dirty="0" smtClean="0"/>
              <a:t>;</a:t>
            </a:r>
          </a:p>
          <a:p>
            <a:endParaRPr lang="en-US" altLang="ko-KR" dirty="0" smtClean="0"/>
          </a:p>
          <a:p>
            <a:r>
              <a:rPr lang="en-US" altLang="ko-KR" dirty="0"/>
              <a:t> @Override</a:t>
            </a:r>
          </a:p>
          <a:p>
            <a:r>
              <a:rPr lang="en-US" altLang="ko-KR" dirty="0"/>
              <a:t>    protected void </a:t>
            </a:r>
            <a:r>
              <a:rPr lang="en-US" altLang="ko-KR" dirty="0" err="1"/>
              <a:t>onCreate</a:t>
            </a:r>
            <a:r>
              <a:rPr lang="en-US" altLang="ko-KR" dirty="0"/>
              <a:t>(Bundle </a:t>
            </a:r>
            <a:r>
              <a:rPr lang="en-US" altLang="ko-KR" dirty="0" err="1"/>
              <a:t>savedInstanceState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super.onCreate</a:t>
            </a:r>
            <a:r>
              <a:rPr lang="en-US" altLang="ko-KR" dirty="0"/>
              <a:t>(</a:t>
            </a:r>
            <a:r>
              <a:rPr lang="en-US" altLang="ko-KR" dirty="0" err="1"/>
              <a:t>savedInstanceState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// </a:t>
            </a:r>
            <a:r>
              <a:rPr lang="ko-KR" altLang="en-US" dirty="0"/>
              <a:t>메인 레이아웃 매핑</a:t>
            </a:r>
          </a:p>
          <a:p>
            <a:r>
              <a:rPr lang="ko-KR" altLang="en-US" dirty="0"/>
              <a:t>        </a:t>
            </a:r>
            <a:r>
              <a:rPr lang="en-US" altLang="ko-KR" dirty="0" err="1"/>
              <a:t>setContentView</a:t>
            </a:r>
            <a:r>
              <a:rPr lang="en-US" altLang="ko-KR" dirty="0"/>
              <a:t>(</a:t>
            </a:r>
            <a:r>
              <a:rPr lang="en-US" altLang="ko-KR" dirty="0" err="1"/>
              <a:t>R.layout.activity_main</a:t>
            </a:r>
            <a:r>
              <a:rPr lang="en-US" altLang="ko-KR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96618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2561" y="214409"/>
            <a:ext cx="11673254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// </a:t>
            </a:r>
            <a:r>
              <a:rPr lang="ko-KR" altLang="en-US" dirty="0"/>
              <a:t>버튼 매핑</a:t>
            </a:r>
          </a:p>
          <a:p>
            <a:r>
              <a:rPr lang="ko-KR" altLang="en-US" dirty="0"/>
              <a:t>        </a:t>
            </a:r>
            <a:r>
              <a:rPr lang="en-US" altLang="ko-KR" dirty="0" err="1"/>
              <a:t>btnSh</a:t>
            </a:r>
            <a:r>
              <a:rPr lang="en-US" altLang="ko-KR" dirty="0"/>
              <a:t> = (Button) </a:t>
            </a:r>
            <a:r>
              <a:rPr lang="en-US" altLang="ko-KR" dirty="0" err="1"/>
              <a:t>findViewById</a:t>
            </a:r>
            <a:r>
              <a:rPr lang="en-US" altLang="ko-KR" dirty="0"/>
              <a:t>(</a:t>
            </a:r>
            <a:r>
              <a:rPr lang="en-US" altLang="ko-KR" dirty="0" err="1"/>
              <a:t>R.id.btnShort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btnLo</a:t>
            </a:r>
            <a:r>
              <a:rPr lang="en-US" altLang="ko-KR" dirty="0"/>
              <a:t> = (Button) </a:t>
            </a:r>
            <a:r>
              <a:rPr lang="en-US" altLang="ko-KR" dirty="0" err="1"/>
              <a:t>findViewById</a:t>
            </a:r>
            <a:r>
              <a:rPr lang="en-US" altLang="ko-KR" dirty="0"/>
              <a:t>(</a:t>
            </a:r>
            <a:r>
              <a:rPr lang="en-US" altLang="ko-KR" dirty="0" err="1"/>
              <a:t>R.id.btnLong</a:t>
            </a:r>
            <a:r>
              <a:rPr lang="en-US" altLang="ko-KR" dirty="0"/>
              <a:t>);</a:t>
            </a:r>
          </a:p>
          <a:p>
            <a:endParaRPr lang="en-US" altLang="ko-KR" dirty="0"/>
          </a:p>
          <a:p>
            <a:r>
              <a:rPr lang="en-US" altLang="ko-KR" dirty="0"/>
              <a:t>        // </a:t>
            </a:r>
            <a:r>
              <a:rPr lang="ko-KR" altLang="en-US" dirty="0"/>
              <a:t>버튼 클릭 이벤트 정의</a:t>
            </a:r>
          </a:p>
          <a:p>
            <a:r>
              <a:rPr lang="ko-KR" altLang="en-US" dirty="0"/>
              <a:t>        </a:t>
            </a:r>
            <a:r>
              <a:rPr lang="en-US" altLang="ko-KR" dirty="0" err="1"/>
              <a:t>btnSh.setOnClickListener</a:t>
            </a:r>
            <a:r>
              <a:rPr lang="en-US" altLang="ko-KR" dirty="0"/>
              <a:t>(this);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btnLo.setOnClickListener</a:t>
            </a:r>
            <a:r>
              <a:rPr lang="en-US" altLang="ko-KR" dirty="0"/>
              <a:t>(this);</a:t>
            </a:r>
          </a:p>
          <a:p>
            <a:r>
              <a:rPr lang="en-US" altLang="ko-KR" dirty="0"/>
              <a:t>    }</a:t>
            </a:r>
          </a:p>
          <a:p>
            <a:endParaRPr lang="en-US" altLang="ko-KR" dirty="0"/>
          </a:p>
          <a:p>
            <a:r>
              <a:rPr lang="en-US" altLang="ko-KR" dirty="0"/>
              <a:t>    // </a:t>
            </a:r>
            <a:r>
              <a:rPr lang="ko-KR" altLang="en-US" dirty="0"/>
              <a:t>버튼 이벤트 정의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@Override</a:t>
            </a:r>
          </a:p>
          <a:p>
            <a:r>
              <a:rPr lang="en-US" altLang="ko-KR" dirty="0"/>
              <a:t>    public void </a:t>
            </a:r>
            <a:r>
              <a:rPr lang="en-US" altLang="ko-KR" dirty="0" err="1"/>
              <a:t>onClick</a:t>
            </a:r>
            <a:r>
              <a:rPr lang="en-US" altLang="ko-KR" dirty="0"/>
              <a:t>(View v) {</a:t>
            </a:r>
          </a:p>
          <a:p>
            <a:r>
              <a:rPr lang="en-US" altLang="ko-KR" dirty="0"/>
              <a:t>        switch (</a:t>
            </a:r>
            <a:r>
              <a:rPr lang="en-US" altLang="ko-KR" dirty="0" err="1"/>
              <a:t>v.getId</a:t>
            </a:r>
            <a:r>
              <a:rPr lang="en-US" altLang="ko-KR" dirty="0"/>
              <a:t>()) {</a:t>
            </a:r>
          </a:p>
          <a:p>
            <a:r>
              <a:rPr lang="en-US" altLang="ko-KR" dirty="0"/>
              <a:t>            case </a:t>
            </a:r>
            <a:r>
              <a:rPr lang="en-US" altLang="ko-KR" dirty="0" err="1"/>
              <a:t>R.id.btnShort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Toast.makeText</a:t>
            </a:r>
            <a:r>
              <a:rPr lang="en-US" altLang="ko-KR" dirty="0"/>
              <a:t>(</a:t>
            </a:r>
            <a:r>
              <a:rPr lang="en-US" altLang="ko-KR" dirty="0" err="1"/>
              <a:t>getApplicationContext</a:t>
            </a:r>
            <a:r>
              <a:rPr lang="en-US" altLang="ko-KR" dirty="0"/>
              <a:t>(), "</a:t>
            </a:r>
            <a:r>
              <a:rPr lang="ko-KR" altLang="en-US" dirty="0"/>
              <a:t>짧게 출력 </a:t>
            </a:r>
            <a:r>
              <a:rPr lang="en-US" altLang="ko-KR" dirty="0"/>
              <a:t>Hello World!", </a:t>
            </a:r>
            <a:r>
              <a:rPr lang="en-US" altLang="ko-KR" dirty="0" err="1"/>
              <a:t>Toast.LENGTH_SHORT</a:t>
            </a:r>
            <a:r>
              <a:rPr lang="en-US" altLang="ko-KR" dirty="0"/>
              <a:t>).show();</a:t>
            </a:r>
          </a:p>
          <a:p>
            <a:r>
              <a:rPr lang="en-US" altLang="ko-KR" dirty="0"/>
              <a:t>                break;</a:t>
            </a:r>
          </a:p>
          <a:p>
            <a:r>
              <a:rPr lang="en-US" altLang="ko-KR" dirty="0"/>
              <a:t>            case </a:t>
            </a:r>
            <a:r>
              <a:rPr lang="en-US" altLang="ko-KR" dirty="0" err="1"/>
              <a:t>R.id.btnLong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Toast.makeText</a:t>
            </a:r>
            <a:r>
              <a:rPr lang="en-US" altLang="ko-KR" dirty="0"/>
              <a:t>(</a:t>
            </a:r>
            <a:r>
              <a:rPr lang="en-US" altLang="ko-KR" dirty="0" err="1"/>
              <a:t>getApplicationContext</a:t>
            </a:r>
            <a:r>
              <a:rPr lang="en-US" altLang="ko-KR" dirty="0"/>
              <a:t>(), "</a:t>
            </a:r>
            <a:r>
              <a:rPr lang="ko-KR" altLang="en-US" dirty="0"/>
              <a:t>길게 출력 </a:t>
            </a:r>
            <a:r>
              <a:rPr lang="en-US" altLang="ko-KR" dirty="0"/>
              <a:t>Hello World!", </a:t>
            </a:r>
            <a:r>
              <a:rPr lang="en-US" altLang="ko-KR" dirty="0" err="1"/>
              <a:t>Toast.LENGTH_LONG</a:t>
            </a:r>
            <a:r>
              <a:rPr lang="en-US" altLang="ko-KR" dirty="0"/>
              <a:t>).show();</a:t>
            </a:r>
          </a:p>
          <a:p>
            <a:r>
              <a:rPr lang="en-US" altLang="ko-KR" dirty="0"/>
              <a:t>                break;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</a:t>
            </a:r>
          </a:p>
          <a:p>
            <a:r>
              <a:rPr lang="en-US" altLang="ko-K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25124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518" y="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[activity_main.xml]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7151"/>
          <a:stretch/>
        </p:blipFill>
        <p:spPr>
          <a:xfrm>
            <a:off x="251529" y="641838"/>
            <a:ext cx="11733803" cy="612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92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78070" y="193431"/>
            <a:ext cx="10278208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&lt;?xml version="1.0" encoding="utf-8"?&gt;</a:t>
            </a:r>
          </a:p>
          <a:p>
            <a:r>
              <a:rPr lang="en-US" altLang="ko-KR" sz="1600" dirty="0"/>
              <a:t>&lt;</a:t>
            </a:r>
            <a:r>
              <a:rPr lang="en-US" altLang="ko-KR" sz="1600" dirty="0" err="1"/>
              <a:t>LinearLayout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xmlns:android</a:t>
            </a:r>
            <a:r>
              <a:rPr lang="en-US" altLang="ko-KR" sz="1600" dirty="0"/>
              <a:t>="http://schemas.android.com/</a:t>
            </a:r>
            <a:r>
              <a:rPr lang="en-US" altLang="ko-KR" sz="1600" dirty="0" err="1"/>
              <a:t>apk</a:t>
            </a:r>
            <a:r>
              <a:rPr lang="en-US" altLang="ko-KR" sz="1600" dirty="0"/>
              <a:t>/res/android"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xmlns:app</a:t>
            </a:r>
            <a:r>
              <a:rPr lang="en-US" altLang="ko-KR" sz="1600" dirty="0"/>
              <a:t>="http://schemas.android.com/</a:t>
            </a:r>
            <a:r>
              <a:rPr lang="en-US" altLang="ko-KR" sz="1600" dirty="0" err="1"/>
              <a:t>apk</a:t>
            </a:r>
            <a:r>
              <a:rPr lang="en-US" altLang="ko-KR" sz="1600" dirty="0"/>
              <a:t>/res-auto"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xmlns:tools</a:t>
            </a:r>
            <a:r>
              <a:rPr lang="en-US" altLang="ko-KR" sz="1600" dirty="0"/>
              <a:t>="http://schemas.android.com/tools"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android:orientation</a:t>
            </a:r>
            <a:r>
              <a:rPr lang="en-US" altLang="ko-KR" sz="1600" dirty="0"/>
              <a:t>="vertical"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tools:context</a:t>
            </a:r>
            <a:r>
              <a:rPr lang="en-US" altLang="ko-KR" sz="1600" dirty="0"/>
              <a:t>=".</a:t>
            </a:r>
            <a:r>
              <a:rPr lang="en-US" altLang="ko-KR" sz="1600" dirty="0" err="1"/>
              <a:t>MainActivity</a:t>
            </a:r>
            <a:r>
              <a:rPr lang="en-US" altLang="ko-KR" sz="1600" dirty="0"/>
              <a:t>"&gt;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  &lt;Button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android:id</a:t>
            </a:r>
            <a:r>
              <a:rPr lang="en-US" altLang="ko-KR" sz="1600" dirty="0"/>
              <a:t>="@+id/</a:t>
            </a:r>
            <a:r>
              <a:rPr lang="en-US" altLang="ko-KR" sz="1600" dirty="0" err="1"/>
              <a:t>btnShort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android:gravity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center_horizontal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android:text</a:t>
            </a:r>
            <a:r>
              <a:rPr lang="en-US" altLang="ko-KR" sz="1600" dirty="0"/>
              <a:t>="</a:t>
            </a:r>
            <a:r>
              <a:rPr lang="ko-KR" altLang="en-US" sz="1600" dirty="0" err="1"/>
              <a:t>짧게출력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android:clickable</a:t>
            </a:r>
            <a:r>
              <a:rPr lang="en-US" altLang="ko-KR" sz="1600" dirty="0"/>
              <a:t>="true"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android:onClick</a:t>
            </a:r>
            <a:r>
              <a:rPr lang="en-US" altLang="ko-KR" sz="1600" dirty="0"/>
              <a:t>="call" /&gt;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  &lt;Button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android:id</a:t>
            </a:r>
            <a:r>
              <a:rPr lang="en-US" altLang="ko-KR" sz="1600" dirty="0"/>
              <a:t>="@+id/</a:t>
            </a:r>
            <a:r>
              <a:rPr lang="en-US" altLang="ko-KR" sz="1600" dirty="0" err="1"/>
              <a:t>btnLong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android:gravity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center_horizontal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android:text</a:t>
            </a:r>
            <a:r>
              <a:rPr lang="en-US" altLang="ko-KR" sz="1600" dirty="0"/>
              <a:t>="</a:t>
            </a:r>
            <a:r>
              <a:rPr lang="ko-KR" altLang="en-US" sz="1600" dirty="0" err="1"/>
              <a:t>길게출력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android:clickable</a:t>
            </a:r>
            <a:r>
              <a:rPr lang="en-US" altLang="ko-KR" sz="1600" dirty="0"/>
              <a:t>="true"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android:onClick</a:t>
            </a:r>
            <a:r>
              <a:rPr lang="en-US" altLang="ko-KR" sz="1600" dirty="0"/>
              <a:t>="call" /&gt;</a:t>
            </a:r>
          </a:p>
          <a:p>
            <a:r>
              <a:rPr lang="en-US" altLang="ko-KR" sz="1600" dirty="0"/>
              <a:t>&lt;/</a:t>
            </a:r>
            <a:r>
              <a:rPr lang="en-US" altLang="ko-KR" sz="1600" dirty="0" err="1"/>
              <a:t>LinearLayout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63996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6388" y="0"/>
            <a:ext cx="2046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[MainActivity.java]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6843"/>
          <a:stretch/>
        </p:blipFill>
        <p:spPr>
          <a:xfrm>
            <a:off x="298939" y="492369"/>
            <a:ext cx="11493616" cy="602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59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11015" y="0"/>
            <a:ext cx="11227777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package </a:t>
            </a:r>
            <a:r>
              <a:rPr lang="en-US" altLang="ko-KR" sz="1600" dirty="0" err="1"/>
              <a:t>com.example.toastopen</a:t>
            </a:r>
            <a:r>
              <a:rPr lang="en-US" altLang="ko-KR" sz="1600" dirty="0"/>
              <a:t>;</a:t>
            </a:r>
          </a:p>
          <a:p>
            <a:endParaRPr lang="en-US" altLang="ko-KR" sz="1600" dirty="0"/>
          </a:p>
          <a:p>
            <a:r>
              <a:rPr lang="en-US" altLang="ko-KR" sz="1600" dirty="0"/>
              <a:t>import </a:t>
            </a:r>
            <a:r>
              <a:rPr lang="en-US" altLang="ko-KR" sz="1600" dirty="0" err="1"/>
              <a:t>androidx.appcompat.app.AppCompatActivity</a:t>
            </a:r>
            <a:r>
              <a:rPr lang="en-US" altLang="ko-KR" sz="1600" dirty="0" smtClean="0"/>
              <a:t>;</a:t>
            </a:r>
            <a:endParaRPr lang="en-US" altLang="ko-KR" sz="1600" dirty="0"/>
          </a:p>
          <a:p>
            <a:r>
              <a:rPr lang="en-US" altLang="ko-KR" sz="1600" dirty="0"/>
              <a:t>import </a:t>
            </a:r>
            <a:r>
              <a:rPr lang="en-US" altLang="ko-KR" sz="1600" dirty="0" err="1"/>
              <a:t>android.content.Intent</a:t>
            </a:r>
            <a:r>
              <a:rPr lang="en-US" altLang="ko-KR" sz="1600" dirty="0"/>
              <a:t>;</a:t>
            </a:r>
          </a:p>
          <a:p>
            <a:r>
              <a:rPr lang="en-US" altLang="ko-KR" sz="1600" dirty="0"/>
              <a:t>import </a:t>
            </a:r>
            <a:r>
              <a:rPr lang="en-US" altLang="ko-KR" sz="1600" dirty="0" err="1"/>
              <a:t>android.os.Bundle</a:t>
            </a:r>
            <a:r>
              <a:rPr lang="en-US" altLang="ko-KR" sz="1600" dirty="0"/>
              <a:t>;</a:t>
            </a:r>
          </a:p>
          <a:p>
            <a:r>
              <a:rPr lang="en-US" altLang="ko-KR" sz="1600" dirty="0"/>
              <a:t>import </a:t>
            </a:r>
            <a:r>
              <a:rPr lang="en-US" altLang="ko-KR" sz="1600" dirty="0" err="1"/>
              <a:t>android.view.View</a:t>
            </a:r>
            <a:r>
              <a:rPr lang="en-US" altLang="ko-KR" sz="1600" dirty="0"/>
              <a:t>;</a:t>
            </a:r>
          </a:p>
          <a:p>
            <a:r>
              <a:rPr lang="en-US" altLang="ko-KR" sz="1600" dirty="0"/>
              <a:t>import </a:t>
            </a:r>
            <a:r>
              <a:rPr lang="en-US" altLang="ko-KR" sz="1600" dirty="0" err="1"/>
              <a:t>android.widget.Button</a:t>
            </a:r>
            <a:r>
              <a:rPr lang="en-US" altLang="ko-KR" sz="1600" dirty="0"/>
              <a:t>;</a:t>
            </a:r>
          </a:p>
          <a:p>
            <a:r>
              <a:rPr lang="en-US" altLang="ko-KR" sz="1600" dirty="0"/>
              <a:t>import </a:t>
            </a:r>
            <a:r>
              <a:rPr lang="en-US" altLang="ko-KR" sz="1600" dirty="0" err="1"/>
              <a:t>android.widget.Toast</a:t>
            </a:r>
            <a:r>
              <a:rPr lang="en-US" altLang="ko-KR" sz="1600" dirty="0"/>
              <a:t>;</a:t>
            </a:r>
          </a:p>
          <a:p>
            <a:endParaRPr lang="en-US" altLang="ko-KR" sz="1600" dirty="0"/>
          </a:p>
          <a:p>
            <a:r>
              <a:rPr lang="en-US" altLang="ko-KR" sz="1600" dirty="0"/>
              <a:t>public class </a:t>
            </a:r>
            <a:r>
              <a:rPr lang="en-US" altLang="ko-KR" sz="1600" dirty="0" err="1"/>
              <a:t>MainActivity</a:t>
            </a:r>
            <a:r>
              <a:rPr lang="en-US" altLang="ko-KR" sz="1600" dirty="0"/>
              <a:t> extends </a:t>
            </a:r>
            <a:r>
              <a:rPr lang="en-US" altLang="ko-KR" sz="1600" dirty="0" err="1"/>
              <a:t>AppCompatActivity</a:t>
            </a:r>
            <a:r>
              <a:rPr lang="en-US" altLang="ko-KR" sz="1600" dirty="0"/>
              <a:t>  {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   @Override</a:t>
            </a:r>
          </a:p>
          <a:p>
            <a:r>
              <a:rPr lang="en-US" altLang="ko-KR" sz="1600" dirty="0"/>
              <a:t>    protected void </a:t>
            </a:r>
            <a:r>
              <a:rPr lang="en-US" altLang="ko-KR" sz="1600" dirty="0" err="1"/>
              <a:t>onCreate</a:t>
            </a:r>
            <a:r>
              <a:rPr lang="en-US" altLang="ko-KR" sz="1600" dirty="0"/>
              <a:t>(Bundle </a:t>
            </a:r>
            <a:r>
              <a:rPr lang="en-US" altLang="ko-KR" sz="1600" dirty="0" err="1"/>
              <a:t>savedInstanceState</a:t>
            </a:r>
            <a:r>
              <a:rPr lang="en-US" altLang="ko-KR" sz="1600" dirty="0"/>
              <a:t>) {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super.onCreate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savedInstanceState</a:t>
            </a:r>
            <a:r>
              <a:rPr lang="en-US" altLang="ko-KR" sz="1600" dirty="0"/>
              <a:t>);</a:t>
            </a:r>
          </a:p>
          <a:p>
            <a:r>
              <a:rPr lang="en-US" altLang="ko-KR" sz="1600" dirty="0" smtClean="0"/>
              <a:t>        </a:t>
            </a:r>
            <a:r>
              <a:rPr lang="en-US" altLang="ko-KR" sz="1600" dirty="0" err="1" smtClean="0"/>
              <a:t>setContentView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R.layout.activity_main</a:t>
            </a:r>
            <a:r>
              <a:rPr lang="en-US" altLang="ko-KR" sz="1600" dirty="0"/>
              <a:t>);</a:t>
            </a:r>
          </a:p>
          <a:p>
            <a:r>
              <a:rPr lang="en-US" altLang="ko-KR" sz="1600" dirty="0"/>
              <a:t>    }</a:t>
            </a:r>
          </a:p>
          <a:p>
            <a:r>
              <a:rPr lang="en-US" altLang="ko-KR" sz="1600" dirty="0"/>
              <a:t>    public void call(View v) {</a:t>
            </a:r>
          </a:p>
          <a:p>
            <a:r>
              <a:rPr lang="en-US" altLang="ko-KR" sz="1600" dirty="0"/>
              <a:t>             switch (</a:t>
            </a:r>
            <a:r>
              <a:rPr lang="en-US" altLang="ko-KR" sz="1600" dirty="0" err="1"/>
              <a:t>v.getId</a:t>
            </a:r>
            <a:r>
              <a:rPr lang="en-US" altLang="ko-KR" sz="1600" dirty="0"/>
              <a:t>()) {</a:t>
            </a:r>
          </a:p>
          <a:p>
            <a:r>
              <a:rPr lang="en-US" altLang="ko-KR" sz="1600" dirty="0"/>
              <a:t>            case </a:t>
            </a:r>
            <a:r>
              <a:rPr lang="en-US" altLang="ko-KR" sz="1600" dirty="0" err="1"/>
              <a:t>R.id.btnShort</a:t>
            </a:r>
            <a:r>
              <a:rPr lang="en-US" altLang="ko-KR" sz="1600" dirty="0"/>
              <a:t>: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Toast.makeText</a:t>
            </a:r>
            <a:r>
              <a:rPr lang="en-US" altLang="ko-KR" sz="1600" dirty="0"/>
              <a:t>(</a:t>
            </a:r>
            <a:r>
              <a:rPr lang="en-US" altLang="ko-KR" sz="1600" dirty="0" err="1"/>
              <a:t>getApplicationContext</a:t>
            </a:r>
            <a:r>
              <a:rPr lang="en-US" altLang="ko-KR" sz="1600" dirty="0"/>
              <a:t>(), "</a:t>
            </a:r>
            <a:r>
              <a:rPr lang="ko-KR" altLang="en-US" sz="1600" dirty="0"/>
              <a:t>짧게 출력 </a:t>
            </a:r>
            <a:r>
              <a:rPr lang="en-US" altLang="ko-KR" sz="1600" dirty="0"/>
              <a:t>Hello World!", </a:t>
            </a:r>
            <a:r>
              <a:rPr lang="en-US" altLang="ko-KR" sz="1600" dirty="0" err="1"/>
              <a:t>Toast.LENGTH_SHORT</a:t>
            </a:r>
            <a:r>
              <a:rPr lang="en-US" altLang="ko-KR" sz="1600" dirty="0"/>
              <a:t>).show();</a:t>
            </a:r>
          </a:p>
          <a:p>
            <a:r>
              <a:rPr lang="en-US" altLang="ko-KR" sz="1600" dirty="0"/>
              <a:t>                break;</a:t>
            </a:r>
          </a:p>
          <a:p>
            <a:r>
              <a:rPr lang="en-US" altLang="ko-KR" sz="1600" dirty="0"/>
              <a:t>            case </a:t>
            </a:r>
            <a:r>
              <a:rPr lang="en-US" altLang="ko-KR" sz="1600" dirty="0" err="1"/>
              <a:t>R.id.btnLong</a:t>
            </a:r>
            <a:r>
              <a:rPr lang="en-US" altLang="ko-KR" sz="1600" dirty="0"/>
              <a:t>: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Toast.makeText</a:t>
            </a:r>
            <a:r>
              <a:rPr lang="en-US" altLang="ko-KR" sz="1600" dirty="0"/>
              <a:t>(</a:t>
            </a:r>
            <a:r>
              <a:rPr lang="en-US" altLang="ko-KR" sz="1600" dirty="0" err="1"/>
              <a:t>getApplicationContext</a:t>
            </a:r>
            <a:r>
              <a:rPr lang="en-US" altLang="ko-KR" sz="1600" dirty="0"/>
              <a:t>(), "</a:t>
            </a:r>
            <a:r>
              <a:rPr lang="ko-KR" altLang="en-US" sz="1600" dirty="0"/>
              <a:t>길게 출력 </a:t>
            </a:r>
            <a:r>
              <a:rPr lang="en-US" altLang="ko-KR" sz="1600" dirty="0"/>
              <a:t>Hello World!", </a:t>
            </a:r>
            <a:r>
              <a:rPr lang="en-US" altLang="ko-KR" sz="1600" dirty="0" err="1"/>
              <a:t>Toast.LENGTH_LONG</a:t>
            </a:r>
            <a:r>
              <a:rPr lang="en-US" altLang="ko-KR" sz="1600" dirty="0"/>
              <a:t>).show();</a:t>
            </a:r>
          </a:p>
          <a:p>
            <a:r>
              <a:rPr lang="en-US" altLang="ko-KR" sz="1600" dirty="0"/>
              <a:t>                break;</a:t>
            </a:r>
          </a:p>
          <a:p>
            <a:r>
              <a:rPr lang="en-US" altLang="ko-KR" sz="1600" dirty="0"/>
              <a:t>        }</a:t>
            </a:r>
          </a:p>
          <a:p>
            <a:r>
              <a:rPr lang="en-US" altLang="ko-KR" sz="1600" dirty="0"/>
              <a:t>    }</a:t>
            </a:r>
          </a:p>
          <a:p>
            <a:r>
              <a:rPr lang="en-US" altLang="ko-KR" sz="1600" dirty="0"/>
              <a:t>}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8110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8"/>
          <p:cNvSpPr txBox="1">
            <a:spLocks/>
          </p:cNvSpPr>
          <p:nvPr/>
        </p:nvSpPr>
        <p:spPr>
          <a:xfrm>
            <a:off x="0" y="61429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342900" indent="-342900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tabLst>
                <a:tab pos="177800" algn="l"/>
                <a:tab pos="803275" algn="l"/>
              </a:tabLst>
              <a:defRPr/>
            </a:pPr>
            <a:r>
              <a:rPr lang="ko-KR" altLang="en-US" sz="2400" b="1" dirty="0">
                <a:latin typeface="Tahoma" pitchFamily="34" charset="0"/>
                <a:ea typeface="나눔고딕" pitchFamily="50" charset="-127"/>
                <a:cs typeface="Tahoma" pitchFamily="34" charset="0"/>
              </a:rPr>
              <a:t>프로젝트 </a:t>
            </a:r>
            <a:r>
              <a:rPr lang="ko-KR" altLang="en-US" sz="2400" b="1" dirty="0" smtClean="0">
                <a:latin typeface="Tahoma" pitchFamily="34" charset="0"/>
                <a:ea typeface="나눔고딕" pitchFamily="50" charset="-127"/>
                <a:cs typeface="Tahoma" pitchFamily="34" charset="0"/>
              </a:rPr>
              <a:t>개요 </a:t>
            </a:r>
            <a:r>
              <a:rPr lang="en-US" altLang="ko-KR" sz="2400" b="1" dirty="0" smtClean="0">
                <a:latin typeface="Tahoma" pitchFamily="34" charset="0"/>
                <a:ea typeface="나눔고딕" pitchFamily="50" charset="-127"/>
                <a:cs typeface="Tahoma" pitchFamily="34" charset="0"/>
              </a:rPr>
              <a:t>: </a:t>
            </a:r>
            <a:r>
              <a:rPr kumimoji="1" lang="ko-KR" altLang="en-US" sz="2400" dirty="0" smtClean="0">
                <a:latin typeface="Tahoma" pitchFamily="34" charset="0"/>
                <a:cs typeface="Tahoma" pitchFamily="34" charset="0"/>
              </a:rPr>
              <a:t>주요 소스 구성</a:t>
            </a:r>
            <a:endParaRPr lang="en-US" altLang="ko-KR" sz="2400" b="1" dirty="0"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38515" y="367837"/>
            <a:ext cx="1593802" cy="370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85750" indent="-2857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tabLst>
                <a:tab pos="177800" algn="l"/>
                <a:tab pos="803275" algn="l"/>
              </a:tabLst>
              <a:defRPr/>
            </a:pPr>
            <a:r>
              <a:rPr kumimoji="1" lang="ko-KR" altLang="en-US" dirty="0">
                <a:latin typeface="Tahoma" pitchFamily="34" charset="0"/>
                <a:cs typeface="Tahoma" pitchFamily="34" charset="0"/>
              </a:rPr>
              <a:t> 기본 파일</a:t>
            </a:r>
            <a:endParaRPr kumimoji="1" lang="en-US" altLang="ko-KR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83571" y="630840"/>
            <a:ext cx="11421373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ym typeface="Wingdings 2"/>
              </a:rPr>
              <a:t> </a:t>
            </a:r>
            <a:r>
              <a:rPr lang="en-US" altLang="ko-KR" sz="1600" b="1" dirty="0" smtClean="0">
                <a:sym typeface="Wingdings 2"/>
              </a:rPr>
              <a:t> </a:t>
            </a:r>
            <a:r>
              <a:rPr lang="en-US" altLang="ko-KR" sz="1400" b="1" dirty="0" smtClean="0"/>
              <a:t>strings.xml</a:t>
            </a:r>
            <a:r>
              <a:rPr lang="en-US" altLang="ko-KR" sz="1400" b="1" dirty="0"/>
              <a:t>:</a:t>
            </a:r>
            <a:r>
              <a:rPr lang="ko-KR" altLang="en-US" sz="1400" dirty="0"/>
              <a:t> 친구정보에 대한 텍스트 리소스 정의</a:t>
            </a:r>
            <a:endParaRPr lang="en-US" altLang="ko-KR" sz="1400" dirty="0"/>
          </a:p>
          <a:p>
            <a:r>
              <a:rPr lang="en-US" altLang="ko-KR" sz="1400" b="1" dirty="0" smtClean="0">
                <a:sym typeface="Wingdings 2"/>
              </a:rPr>
              <a:t>   </a:t>
            </a:r>
            <a:r>
              <a:rPr lang="en-US" altLang="ko-KR" sz="1400" b="1" dirty="0"/>
              <a:t>activity</a:t>
            </a:r>
            <a:r>
              <a:rPr lang="en-US" altLang="ko-KR" sz="1400" dirty="0"/>
              <a:t>_</a:t>
            </a:r>
            <a:r>
              <a:rPr lang="en-US" altLang="ko-KR" sz="1400" b="1" dirty="0"/>
              <a:t>main.xml: </a:t>
            </a:r>
            <a:r>
              <a:rPr lang="ko-KR" altLang="en-US" sz="1400" dirty="0"/>
              <a:t>레이아웃에서 친구목록 구성</a:t>
            </a:r>
            <a:endParaRPr lang="en-US" altLang="ko-KR" sz="1400" dirty="0"/>
          </a:p>
          <a:p>
            <a:r>
              <a:rPr lang="ko-KR" altLang="en-US" sz="1400" dirty="0"/>
              <a:t>  </a:t>
            </a:r>
            <a:r>
              <a:rPr lang="en-US" altLang="ko-KR" sz="1400" dirty="0"/>
              <a:t>- </a:t>
            </a:r>
            <a:r>
              <a:rPr lang="en-US" altLang="ko-KR" sz="1400" dirty="0" err="1"/>
              <a:t>TextView</a:t>
            </a:r>
            <a:r>
              <a:rPr lang="ko-KR" altLang="en-US" sz="1400" dirty="0"/>
              <a:t>의 친구들의 전화번호에는 사용자 클릭이 가능하도록 </a:t>
            </a:r>
            <a:r>
              <a:rPr lang="en-US" altLang="ko-KR" sz="1400" dirty="0" err="1"/>
              <a:t>onClick</a:t>
            </a:r>
            <a:r>
              <a:rPr lang="en-US" altLang="ko-KR" sz="1400" dirty="0"/>
              <a:t> </a:t>
            </a:r>
            <a:r>
              <a:rPr lang="ko-KR" altLang="en-US" sz="1400" dirty="0"/>
              <a:t>속성에 </a:t>
            </a:r>
            <a:r>
              <a:rPr lang="en-US" altLang="ko-KR" sz="1400" dirty="0"/>
              <a:t>callback </a:t>
            </a:r>
            <a:r>
              <a:rPr lang="ko-KR" altLang="en-US" sz="1400" dirty="0" err="1"/>
              <a:t>메소드로</a:t>
            </a:r>
            <a:r>
              <a:rPr lang="ko-KR" altLang="en-US" sz="1400" dirty="0"/>
              <a:t> </a:t>
            </a:r>
            <a:r>
              <a:rPr lang="en-US" altLang="ko-KR" sz="1400" b="1" dirty="0"/>
              <a:t>call() </a:t>
            </a:r>
            <a:r>
              <a:rPr lang="ko-KR" altLang="en-US" sz="1400" dirty="0" err="1"/>
              <a:t>메소드를</a:t>
            </a:r>
            <a:r>
              <a:rPr lang="ko-KR" altLang="en-US" sz="1400" dirty="0"/>
              <a:t> 지정</a:t>
            </a:r>
            <a:endParaRPr lang="en-US" altLang="ko-KR" sz="1400" dirty="0"/>
          </a:p>
          <a:p>
            <a:pPr marL="285750" indent="-285750">
              <a:buFont typeface="Wingdings 2" panose="05020102010507070707" pitchFamily="18" charset="2"/>
              <a:buChar char="¡"/>
            </a:pPr>
            <a:r>
              <a:rPr lang="en-US" altLang="ko-KR" sz="1400" b="1" dirty="0" smtClean="0"/>
              <a:t>MainActivity.java</a:t>
            </a:r>
            <a:r>
              <a:rPr lang="en-US" altLang="ko-KR" sz="1400" b="1" dirty="0"/>
              <a:t>: </a:t>
            </a:r>
            <a:r>
              <a:rPr lang="ko-KR" altLang="en-US" sz="1400" dirty="0" err="1"/>
              <a:t>액티비티를</a:t>
            </a:r>
            <a:r>
              <a:rPr lang="ko-KR" altLang="en-US" sz="1400" dirty="0"/>
              <a:t> 생성하고</a:t>
            </a:r>
            <a:r>
              <a:rPr lang="en-US" altLang="ko-KR" sz="1400" dirty="0"/>
              <a:t>, activity_main.xml</a:t>
            </a:r>
            <a:r>
              <a:rPr lang="ko-KR" altLang="en-US" sz="1400" dirty="0"/>
              <a:t>에 정의된 </a:t>
            </a:r>
            <a:r>
              <a:rPr lang="ko-KR" altLang="en-US" sz="1400" dirty="0" err="1"/>
              <a:t>레이아웃을출력하며</a:t>
            </a:r>
            <a:r>
              <a:rPr lang="en-US" altLang="ko-KR" sz="1400" dirty="0"/>
              <a:t>, </a:t>
            </a:r>
            <a:r>
              <a:rPr lang="en-US" altLang="ko-KR" sz="1400" b="1" dirty="0"/>
              <a:t>call() </a:t>
            </a:r>
            <a:r>
              <a:rPr lang="ko-KR" altLang="en-US" sz="1400" dirty="0" err="1"/>
              <a:t>메소드를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구현</a:t>
            </a:r>
            <a:endParaRPr lang="en-US" altLang="ko-KR" sz="1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b="1" dirty="0" smtClean="0"/>
              <a:t>AndroidManifest.xml</a:t>
            </a:r>
            <a:r>
              <a:rPr lang="en-US" altLang="ko-KR" sz="1400" b="1" dirty="0"/>
              <a:t>: </a:t>
            </a:r>
            <a:r>
              <a:rPr lang="en-US" altLang="ko-KR" sz="1400" b="1" dirty="0" err="1"/>
              <a:t>MainActivity</a:t>
            </a:r>
            <a:r>
              <a:rPr lang="en-US" altLang="ko-KR" sz="1400" b="1" dirty="0"/>
              <a:t> </a:t>
            </a:r>
            <a:r>
              <a:rPr lang="ko-KR" altLang="en-US" sz="1400" dirty="0"/>
              <a:t>클래스를 </a:t>
            </a:r>
            <a:r>
              <a:rPr lang="ko-KR" altLang="en-US" sz="1400" dirty="0" err="1"/>
              <a:t>액티비티로</a:t>
            </a:r>
            <a:r>
              <a:rPr lang="ko-KR" altLang="en-US" sz="1400" dirty="0"/>
              <a:t> 설정하고</a:t>
            </a:r>
            <a:r>
              <a:rPr lang="en-US" altLang="ko-KR" sz="1400" dirty="0"/>
              <a:t>, </a:t>
            </a:r>
            <a:r>
              <a:rPr lang="ko-KR" altLang="en-US" sz="1400" dirty="0"/>
              <a:t>어플리케이션 라벨과 </a:t>
            </a:r>
            <a:r>
              <a:rPr lang="ko-KR" altLang="en-US" sz="1400" dirty="0" err="1"/>
              <a:t>액티비티</a:t>
            </a:r>
            <a:r>
              <a:rPr lang="ko-KR" altLang="en-US" sz="1400" dirty="0"/>
              <a:t> 라벨은 </a:t>
            </a:r>
            <a:r>
              <a:rPr lang="en-US" altLang="ko-KR" sz="1400" b="1" dirty="0"/>
              <a:t>strings.xml</a:t>
            </a:r>
            <a:r>
              <a:rPr lang="ko-KR" altLang="en-US" sz="1400" dirty="0"/>
              <a:t>에서 </a:t>
            </a:r>
            <a:r>
              <a:rPr lang="ko-KR" altLang="en-US" sz="1400" dirty="0" smtClean="0"/>
              <a:t>정의한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</a:t>
            </a:r>
            <a:r>
              <a:rPr lang="ko-KR" altLang="en-US" sz="1400" dirty="0" smtClean="0"/>
              <a:t> </a:t>
            </a:r>
            <a:r>
              <a:rPr lang="en-US" altLang="ko-KR" sz="1400" b="1" dirty="0" err="1"/>
              <a:t>app_name</a:t>
            </a:r>
            <a:r>
              <a:rPr lang="ko-KR" altLang="en-US" sz="1400" dirty="0"/>
              <a:t>을 사용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2754302" y="1900600"/>
            <a:ext cx="8598060" cy="4784872"/>
            <a:chOff x="6796319" y="1966823"/>
            <a:chExt cx="3168538" cy="1723439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34" t="43248" r="23827" b="7872"/>
            <a:stretch/>
          </p:blipFill>
          <p:spPr bwMode="auto">
            <a:xfrm>
              <a:off x="6796319" y="1966823"/>
              <a:ext cx="3164660" cy="8864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8" t="25776" r="23789" b="28075"/>
            <a:stretch/>
          </p:blipFill>
          <p:spPr bwMode="auto">
            <a:xfrm>
              <a:off x="6796319" y="2853314"/>
              <a:ext cx="3168538" cy="836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203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8"/>
          <p:cNvSpPr txBox="1">
            <a:spLocks/>
          </p:cNvSpPr>
          <p:nvPr/>
        </p:nvSpPr>
        <p:spPr>
          <a:xfrm>
            <a:off x="67490" y="6542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342900" indent="-342900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tabLst>
                <a:tab pos="177800" algn="l"/>
                <a:tab pos="803275" algn="l"/>
              </a:tabLst>
              <a:defRPr/>
            </a:pPr>
            <a:r>
              <a:rPr kumimoji="1" lang="ko-KR" altLang="en-US" sz="2400" dirty="0">
                <a:latin typeface="Tahoma" pitchFamily="34" charset="0"/>
                <a:cs typeface="Tahoma" pitchFamily="34" charset="0"/>
              </a:rPr>
              <a:t>기본 파일 간의 연관관계</a:t>
            </a:r>
            <a:endParaRPr lang="en-US" altLang="ko-KR" sz="2400" b="1" dirty="0"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3418" y="592944"/>
            <a:ext cx="9656522" cy="6127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1433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60271" y="105480"/>
            <a:ext cx="3684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>
                <a:latin typeface="Noto Sans KR"/>
              </a:rPr>
              <a:t>토스트</a:t>
            </a:r>
            <a:r>
              <a:rPr lang="en-US" altLang="ko-KR" b="1" dirty="0">
                <a:latin typeface="Noto Sans KR"/>
              </a:rPr>
              <a:t>(Toast) </a:t>
            </a:r>
            <a:r>
              <a:rPr lang="ko-KR" altLang="en-US" b="1" dirty="0">
                <a:latin typeface="Noto Sans KR"/>
              </a:rPr>
              <a:t>메시지 구현하기</a:t>
            </a:r>
            <a:endParaRPr lang="ko-KR" altLang="en-US" b="0" i="0" dirty="0">
              <a:effectLst/>
              <a:latin typeface="Noto Sans KR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86153" y="615351"/>
            <a:ext cx="106416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스마트폰 사용시 </a:t>
            </a:r>
            <a:r>
              <a:rPr lang="ko-KR" altLang="en-US" dirty="0"/>
              <a:t>에러 혹은 로딩 중일 때 하단에 작은 메시지 박스가 뜨는 </a:t>
            </a:r>
            <a:r>
              <a:rPr lang="ko-KR" altLang="en-US" dirty="0" smtClean="0"/>
              <a:t>것</a:t>
            </a:r>
            <a:endParaRPr lang="ko-KR" altLang="en-US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이 기능을 안드로이드 스튜디오에서는 토스트</a:t>
            </a:r>
            <a:r>
              <a:rPr lang="en-US" altLang="ko-KR" dirty="0"/>
              <a:t>(Toast)</a:t>
            </a:r>
            <a:r>
              <a:rPr lang="ko-KR" altLang="en-US" dirty="0"/>
              <a:t>라고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사용 예제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67506" y="1538681"/>
            <a:ext cx="111339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activity_main.xml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아래 </a:t>
            </a:r>
            <a:r>
              <a:rPr lang="ko-KR" altLang="en-US" dirty="0"/>
              <a:t>이미지처럼 버튼을 두 개 만들어줍니다</a:t>
            </a:r>
          </a:p>
          <a:p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50007" t="24495" r="12793" b="53474"/>
          <a:stretch/>
        </p:blipFill>
        <p:spPr>
          <a:xfrm>
            <a:off x="586152" y="2462011"/>
            <a:ext cx="10556849" cy="351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996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8"/>
          <p:cNvSpPr txBox="1">
            <a:spLocks/>
          </p:cNvSpPr>
          <p:nvPr/>
        </p:nvSpPr>
        <p:spPr>
          <a:xfrm>
            <a:off x="0" y="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342900" indent="-342900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l"/>
              <a:tabLst>
                <a:tab pos="177800" algn="l"/>
                <a:tab pos="803275" algn="l"/>
              </a:tabLst>
              <a:defRPr/>
            </a:pPr>
            <a:r>
              <a:rPr kumimoji="1" lang="en-US" altLang="ko-KR" sz="2000" dirty="0">
                <a:latin typeface="Tahoma" pitchFamily="34" charset="0"/>
                <a:cs typeface="Tahoma" pitchFamily="34" charset="0"/>
              </a:rPr>
              <a:t>strings.xml </a:t>
            </a:r>
            <a:r>
              <a:rPr kumimoji="1" lang="ko-KR" altLang="en-US" sz="2000" dirty="0">
                <a:latin typeface="Tahoma" pitchFamily="34" charset="0"/>
                <a:cs typeface="Tahoma" pitchFamily="34" charset="0"/>
              </a:rPr>
              <a:t>편집</a:t>
            </a:r>
            <a:endParaRPr lang="en-US" altLang="ko-KR" sz="2000" b="1" dirty="0"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17456" y="296570"/>
            <a:ext cx="114783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  <a:sym typeface="Wingdings 2"/>
              </a:rPr>
              <a:t> </a:t>
            </a:r>
            <a:r>
              <a:rPr lang="ko-KR" altLang="en-US" sz="1400" dirty="0">
                <a:solidFill>
                  <a:prstClr val="black"/>
                </a:solidFill>
              </a:rPr>
              <a:t>어플리케이션 이름을 수정하기 위해 </a:t>
            </a:r>
            <a:r>
              <a:rPr lang="en-US" altLang="ko-KR" sz="1400" b="1" dirty="0" err="1">
                <a:solidFill>
                  <a:prstClr val="black"/>
                </a:solidFill>
              </a:rPr>
              <a:t>app</a:t>
            </a:r>
            <a:r>
              <a:rPr lang="en-US" altLang="ko-KR" sz="1400" dirty="0" err="1">
                <a:solidFill>
                  <a:prstClr val="black"/>
                </a:solidFill>
              </a:rPr>
              <a:t>_</a:t>
            </a:r>
            <a:r>
              <a:rPr lang="en-US" altLang="ko-KR" sz="1400" b="1" dirty="0" err="1">
                <a:solidFill>
                  <a:prstClr val="black"/>
                </a:solidFill>
              </a:rPr>
              <a:t>name</a:t>
            </a:r>
            <a:r>
              <a:rPr lang="en-US" altLang="ko-KR" sz="1400" b="1" dirty="0">
                <a:solidFill>
                  <a:prstClr val="black"/>
                </a:solidFill>
              </a:rPr>
              <a:t> </a:t>
            </a:r>
            <a:r>
              <a:rPr lang="ko-KR" altLang="en-US" sz="1400" dirty="0">
                <a:solidFill>
                  <a:prstClr val="black"/>
                </a:solidFill>
              </a:rPr>
              <a:t>속성값에 해당하는 데이터를 ‘이벤트</a:t>
            </a:r>
            <a:r>
              <a:rPr lang="en-US" altLang="ko-KR" sz="1400" b="1" dirty="0">
                <a:solidFill>
                  <a:prstClr val="black"/>
                </a:solidFill>
              </a:rPr>
              <a:t>1</a:t>
            </a:r>
            <a:r>
              <a:rPr lang="ko-KR" altLang="en-US" sz="1400" dirty="0">
                <a:solidFill>
                  <a:prstClr val="black"/>
                </a:solidFill>
              </a:rPr>
              <a:t>’로 수정</a:t>
            </a:r>
            <a:endParaRPr lang="en-US" altLang="ko-KR" sz="1400" dirty="0">
              <a:solidFill>
                <a:prstClr val="black"/>
              </a:solidFill>
            </a:endParaRPr>
          </a:p>
          <a:p>
            <a:r>
              <a:rPr lang="ko-KR" altLang="en-US" sz="1400" dirty="0">
                <a:solidFill>
                  <a:prstClr val="black"/>
                </a:solidFill>
                <a:sym typeface="Wingdings 2"/>
              </a:rPr>
              <a:t> </a:t>
            </a:r>
            <a:r>
              <a:rPr lang="ko-KR" altLang="en-US" sz="1400" dirty="0">
                <a:solidFill>
                  <a:prstClr val="black"/>
                </a:solidFill>
              </a:rPr>
              <a:t>친구들에 대한 성명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주소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전화번호에 대응하는 속성값으로 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name1</a:t>
            </a:r>
            <a:r>
              <a:rPr lang="en-US" altLang="ko-KR" sz="1400" dirty="0" smtClean="0">
                <a:solidFill>
                  <a:prstClr val="black"/>
                </a:solidFill>
              </a:rPr>
              <a:t>,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addr1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en-US" altLang="ko-KR" sz="1400" b="1" dirty="0">
                <a:solidFill>
                  <a:prstClr val="black"/>
                </a:solidFill>
              </a:rPr>
              <a:t>tel1</a:t>
            </a:r>
            <a:r>
              <a:rPr lang="ko-KR" altLang="en-US" sz="1400" dirty="0">
                <a:solidFill>
                  <a:prstClr val="black"/>
                </a:solidFill>
              </a:rPr>
              <a:t>과 </a:t>
            </a:r>
            <a:r>
              <a:rPr lang="en-US" altLang="ko-KR" sz="1400" b="1" dirty="0">
                <a:solidFill>
                  <a:prstClr val="black"/>
                </a:solidFill>
              </a:rPr>
              <a:t>name2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en-US" altLang="ko-KR" sz="1400" b="1" dirty="0">
                <a:solidFill>
                  <a:prstClr val="black"/>
                </a:solidFill>
              </a:rPr>
              <a:t>addr2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en-US" altLang="ko-KR" sz="1400" b="1" dirty="0">
                <a:solidFill>
                  <a:prstClr val="black"/>
                </a:solidFill>
              </a:rPr>
              <a:t>tel2</a:t>
            </a:r>
            <a:r>
              <a:rPr lang="ko-KR" altLang="en-US" sz="1400" dirty="0">
                <a:solidFill>
                  <a:prstClr val="black"/>
                </a:solidFill>
              </a:rPr>
              <a:t>를 추가하고 각 데이터를 할당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74" y="941730"/>
            <a:ext cx="9447251" cy="5774269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1561381" y="2958860"/>
            <a:ext cx="5840083" cy="345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561381" y="3283788"/>
            <a:ext cx="5840083" cy="345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36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8"/>
          <p:cNvSpPr txBox="1">
            <a:spLocks/>
          </p:cNvSpPr>
          <p:nvPr/>
        </p:nvSpPr>
        <p:spPr>
          <a:xfrm>
            <a:off x="0" y="0"/>
            <a:ext cx="3383076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457200" indent="-4572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tabLst>
                <a:tab pos="177800" algn="l"/>
                <a:tab pos="803275" algn="l"/>
              </a:tabLst>
              <a:defRPr/>
            </a:pPr>
            <a:r>
              <a:rPr kumimoji="1" lang="en-US" altLang="ko-KR" sz="2000" dirty="0">
                <a:latin typeface="Tahoma" pitchFamily="34" charset="0"/>
                <a:cs typeface="Tahoma" pitchFamily="34" charset="0"/>
              </a:rPr>
              <a:t>activity_main.xml </a:t>
            </a:r>
            <a:r>
              <a:rPr kumimoji="1" lang="ko-KR" altLang="en-US" sz="2000" dirty="0">
                <a:latin typeface="Tahoma" pitchFamily="34" charset="0"/>
                <a:cs typeface="Tahoma" pitchFamily="34" charset="0"/>
              </a:rPr>
              <a:t>편집</a:t>
            </a:r>
            <a:endParaRPr kumimoji="1" lang="en-US" altLang="ko-KR" sz="200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65133" y="340648"/>
            <a:ext cx="86423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prstClr val="black"/>
                </a:solidFill>
                <a:sym typeface="Wingdings 2"/>
              </a:rPr>
              <a:t> </a:t>
            </a:r>
            <a:r>
              <a:rPr lang="en-US" altLang="ko-KR" b="1" dirty="0">
                <a:solidFill>
                  <a:prstClr val="black"/>
                </a:solidFill>
              </a:rPr>
              <a:t>strings.xml</a:t>
            </a:r>
            <a:r>
              <a:rPr lang="ko-KR" altLang="en-US" dirty="0">
                <a:solidFill>
                  <a:prstClr val="black"/>
                </a:solidFill>
              </a:rPr>
              <a:t>에 정의된 친구들의 각 텍스트 리소스에 대응하는 </a:t>
            </a:r>
            <a:r>
              <a:rPr lang="en-US" altLang="ko-KR" b="1" dirty="0" err="1">
                <a:solidFill>
                  <a:prstClr val="black"/>
                </a:solidFill>
              </a:rPr>
              <a:t>TextView</a:t>
            </a:r>
            <a:r>
              <a:rPr lang="ko-KR" altLang="en-US" dirty="0">
                <a:solidFill>
                  <a:prstClr val="black"/>
                </a:solidFill>
              </a:rPr>
              <a:t>를 배치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b="1" dirty="0">
                <a:solidFill>
                  <a:prstClr val="black"/>
                </a:solidFill>
                <a:sym typeface="Wingdings 2"/>
              </a:rPr>
              <a:t> </a:t>
            </a:r>
            <a:r>
              <a:rPr lang="ko-KR" altLang="en-US" dirty="0">
                <a:solidFill>
                  <a:prstClr val="black"/>
                </a:solidFill>
              </a:rPr>
              <a:t>전화번호에는 클릭 가능한 상태로 두고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클릭 시 실행될 </a:t>
            </a:r>
            <a:r>
              <a:rPr lang="en-US" altLang="ko-KR" b="1" dirty="0">
                <a:solidFill>
                  <a:prstClr val="black"/>
                </a:solidFill>
              </a:rPr>
              <a:t>callback </a:t>
            </a:r>
            <a:r>
              <a:rPr lang="ko-KR" altLang="en-US" dirty="0" err="1">
                <a:solidFill>
                  <a:prstClr val="black"/>
                </a:solidFill>
              </a:rPr>
              <a:t>메소드를</a:t>
            </a:r>
            <a:r>
              <a:rPr lang="ko-KR" altLang="en-US" dirty="0">
                <a:solidFill>
                  <a:prstClr val="black"/>
                </a:solidFill>
              </a:rPr>
              <a:t> 지정</a:t>
            </a:r>
          </a:p>
        </p:txBody>
      </p:sp>
      <p:pic>
        <p:nvPicPr>
          <p:cNvPr id="4" name="Picture 2" descr="C:\Users\ADMINI~1\AppData\Local\Temp\SNAGHTMLba8cb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8203" y="1069216"/>
            <a:ext cx="9292944" cy="57069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6939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8"/>
          <p:cNvSpPr txBox="1">
            <a:spLocks/>
          </p:cNvSpPr>
          <p:nvPr/>
        </p:nvSpPr>
        <p:spPr>
          <a:xfrm>
            <a:off x="67490" y="0"/>
            <a:ext cx="3486593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342900" indent="-342900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l"/>
              <a:tabLst>
                <a:tab pos="177800" algn="l"/>
                <a:tab pos="803275" algn="l"/>
              </a:tabLst>
              <a:defRPr/>
            </a:pPr>
            <a:r>
              <a:rPr lang="en-US" altLang="ko-KR" sz="2000" dirty="0"/>
              <a:t>XML / </a:t>
            </a:r>
            <a:r>
              <a:rPr lang="ko-KR" altLang="en-US" sz="2000" dirty="0"/>
              <a:t>클래스 관련 설명</a:t>
            </a:r>
            <a:endParaRPr lang="en-US" altLang="ko-KR" sz="2000" b="1" dirty="0"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20" y="811217"/>
            <a:ext cx="10203286" cy="193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5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8"/>
          <p:cNvSpPr txBox="1">
            <a:spLocks/>
          </p:cNvSpPr>
          <p:nvPr/>
        </p:nvSpPr>
        <p:spPr>
          <a:xfrm>
            <a:off x="0" y="0"/>
            <a:ext cx="320040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457200" indent="-457200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l"/>
              <a:tabLst>
                <a:tab pos="177800" algn="l"/>
                <a:tab pos="803275" algn="l"/>
              </a:tabLst>
              <a:defRPr/>
            </a:pPr>
            <a:r>
              <a:rPr lang="en-US" altLang="ko-KR" sz="2000" dirty="0"/>
              <a:t>MainActivity.java </a:t>
            </a:r>
            <a:r>
              <a:rPr lang="ko-KR" altLang="en-US" sz="2000" dirty="0"/>
              <a:t>편집</a:t>
            </a:r>
            <a:endParaRPr lang="en-US" altLang="ko-KR" sz="2000" b="1" dirty="0"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85758" y="341470"/>
            <a:ext cx="93224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prstClr val="black"/>
                </a:solidFill>
              </a:rPr>
              <a:t>activity</a:t>
            </a:r>
            <a:r>
              <a:rPr lang="en-US" altLang="ko-KR" dirty="0">
                <a:solidFill>
                  <a:prstClr val="black"/>
                </a:solidFill>
              </a:rPr>
              <a:t>_</a:t>
            </a:r>
            <a:r>
              <a:rPr lang="en-US" altLang="ko-KR" b="1" dirty="0">
                <a:solidFill>
                  <a:prstClr val="black"/>
                </a:solidFill>
              </a:rPr>
              <a:t>main.xml</a:t>
            </a:r>
            <a:r>
              <a:rPr lang="ko-KR" altLang="en-US" dirty="0">
                <a:solidFill>
                  <a:prstClr val="black"/>
                </a:solidFill>
              </a:rPr>
              <a:t>에서 </a:t>
            </a:r>
            <a:r>
              <a:rPr lang="ko-KR" altLang="en-US" dirty="0" err="1">
                <a:solidFill>
                  <a:prstClr val="black"/>
                </a:solidFill>
              </a:rPr>
              <a:t>텍스트뷰</a:t>
            </a:r>
            <a:r>
              <a:rPr lang="ko-KR" altLang="en-US" dirty="0">
                <a:solidFill>
                  <a:prstClr val="black"/>
                </a:solidFill>
              </a:rPr>
              <a:t> 클릭 시 실행될 </a:t>
            </a:r>
            <a:r>
              <a:rPr lang="en-US" altLang="ko-KR" dirty="0">
                <a:solidFill>
                  <a:prstClr val="black"/>
                </a:solidFill>
              </a:rPr>
              <a:t>callback </a:t>
            </a:r>
            <a:r>
              <a:rPr lang="ko-KR" altLang="en-US" dirty="0" err="1">
                <a:solidFill>
                  <a:prstClr val="black"/>
                </a:solidFill>
              </a:rPr>
              <a:t>메소드인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b="1" dirty="0">
                <a:solidFill>
                  <a:prstClr val="black"/>
                </a:solidFill>
              </a:rPr>
              <a:t>call() </a:t>
            </a:r>
            <a:r>
              <a:rPr lang="ko-KR" altLang="en-US" dirty="0" err="1">
                <a:solidFill>
                  <a:prstClr val="black"/>
                </a:solidFill>
              </a:rPr>
              <a:t>메소드</a:t>
            </a:r>
            <a:r>
              <a:rPr lang="ko-KR" altLang="en-US" dirty="0">
                <a:solidFill>
                  <a:prstClr val="black"/>
                </a:solidFill>
              </a:rPr>
              <a:t> 구현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812" y="710802"/>
            <a:ext cx="6790817" cy="614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39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8"/>
          <p:cNvSpPr txBox="1">
            <a:spLocks/>
          </p:cNvSpPr>
          <p:nvPr/>
        </p:nvSpPr>
        <p:spPr>
          <a:xfrm>
            <a:off x="0" y="0"/>
            <a:ext cx="2692963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457200" indent="-457200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tabLst>
                <a:tab pos="177800" algn="l"/>
                <a:tab pos="803275" algn="l"/>
              </a:tabLst>
              <a:defRPr/>
            </a:pPr>
            <a:r>
              <a:rPr lang="ko-KR" altLang="en-US" sz="2000" dirty="0"/>
              <a:t>클래스 관련 설명</a:t>
            </a:r>
            <a:endParaRPr lang="en-US" altLang="ko-KR" sz="2000" b="1" dirty="0"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36" y="513198"/>
            <a:ext cx="10100639" cy="550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48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8"/>
          <p:cNvSpPr txBox="1">
            <a:spLocks/>
          </p:cNvSpPr>
          <p:nvPr/>
        </p:nvSpPr>
        <p:spPr>
          <a:xfrm>
            <a:off x="1775520" y="289707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2400" dirty="0">
                <a:solidFill>
                  <a:prstClr val="white"/>
                </a:solidFill>
              </a:rPr>
              <a:t>계속</a:t>
            </a:r>
            <a:endParaRPr lang="en-US" altLang="ko-KR" sz="2400" b="1" dirty="0">
              <a:solidFill>
                <a:prstClr val="white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pic>
        <p:nvPicPr>
          <p:cNvPr id="71681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099" y="1449238"/>
            <a:ext cx="10545843" cy="486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5752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38409" t="9569" r="38307" b="4749"/>
          <a:stretch/>
        </p:blipFill>
        <p:spPr>
          <a:xfrm>
            <a:off x="8600028" y="478719"/>
            <a:ext cx="3484395" cy="61015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8471" t="10266" r="38488" b="4688"/>
          <a:stretch/>
        </p:blipFill>
        <p:spPr>
          <a:xfrm>
            <a:off x="4539746" y="515982"/>
            <a:ext cx="3411947" cy="60643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38288" t="9631" r="38365" b="4785"/>
          <a:stretch/>
        </p:blipFill>
        <p:spPr>
          <a:xfrm>
            <a:off x="270664" y="517189"/>
            <a:ext cx="3082135" cy="63551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112144" y="-60385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dirty="0" smtClean="0">
                <a:solidFill>
                  <a:prstClr val="black"/>
                </a:solidFill>
              </a:rPr>
              <a:t>Toast</a:t>
            </a:r>
            <a:r>
              <a:rPr lang="ko-KR" altLang="en-US" sz="2400" dirty="0" smtClean="0">
                <a:solidFill>
                  <a:prstClr val="black"/>
                </a:solidFill>
              </a:rPr>
              <a:t>클래스를 활용한 친구목록과 사용자 </a:t>
            </a:r>
            <a:r>
              <a:rPr lang="ko-KR" altLang="en-US" sz="2400" dirty="0">
                <a:solidFill>
                  <a:prstClr val="black"/>
                </a:solidFill>
              </a:rPr>
              <a:t>클릭 </a:t>
            </a:r>
            <a:r>
              <a:rPr lang="ko-KR" altLang="en-US" sz="2400" dirty="0" smtClean="0">
                <a:solidFill>
                  <a:prstClr val="black"/>
                </a:solidFill>
              </a:rPr>
              <a:t>인식 실습예제</a:t>
            </a:r>
            <a:endParaRPr lang="ko-KR" altLang="en-US" sz="2400" dirty="0">
              <a:solidFill>
                <a:prstClr val="black"/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1934354" y="4927830"/>
            <a:ext cx="756139" cy="7121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7" name="직선 화살표 연결선 6"/>
          <p:cNvCxnSpPr>
            <a:stCxn id="5" idx="6"/>
          </p:cNvCxnSpPr>
          <p:nvPr/>
        </p:nvCxnSpPr>
        <p:spPr>
          <a:xfrm flipV="1">
            <a:off x="2690493" y="1290918"/>
            <a:ext cx="1782895" cy="39930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8816196" y="1828800"/>
            <a:ext cx="793630" cy="19840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9609826" y="2027208"/>
            <a:ext cx="762339" cy="34054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17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[strings.xml]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16768"/>
          <a:stretch/>
        </p:blipFill>
        <p:spPr>
          <a:xfrm>
            <a:off x="179294" y="369332"/>
            <a:ext cx="9574306" cy="647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6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93320" y="702446"/>
            <a:ext cx="969321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/>
              <a:t>&lt;resources&gt;</a:t>
            </a:r>
          </a:p>
          <a:p>
            <a:endParaRPr lang="en-US" altLang="ko-KR" sz="2400" dirty="0"/>
          </a:p>
          <a:p>
            <a:r>
              <a:rPr lang="en-US" altLang="ko-KR" sz="2400" dirty="0"/>
              <a:t>    &lt;string name="</a:t>
            </a:r>
            <a:r>
              <a:rPr lang="en-US" altLang="ko-KR" sz="2400" dirty="0" err="1"/>
              <a:t>app_name</a:t>
            </a:r>
            <a:r>
              <a:rPr lang="en-US" altLang="ko-KR" sz="2400" dirty="0"/>
              <a:t>"&gt;Toast</a:t>
            </a:r>
            <a:r>
              <a:rPr lang="ko-KR" altLang="en-US" sz="2400" dirty="0"/>
              <a:t>이벤트</a:t>
            </a:r>
            <a:r>
              <a:rPr lang="en-US" altLang="ko-KR" sz="2400" dirty="0"/>
              <a:t>-1&lt;/string&gt;</a:t>
            </a:r>
          </a:p>
          <a:p>
            <a:endParaRPr lang="en-US" altLang="ko-KR" sz="2400" dirty="0"/>
          </a:p>
          <a:p>
            <a:r>
              <a:rPr lang="en-US" altLang="ko-KR" sz="2400" dirty="0"/>
              <a:t>    &lt;string name="name1"&gt;</a:t>
            </a:r>
            <a:r>
              <a:rPr lang="ko-KR" altLang="en-US" sz="2400" dirty="0" err="1"/>
              <a:t>장발장</a:t>
            </a:r>
            <a:r>
              <a:rPr lang="en-US" altLang="ko-KR" sz="2400" dirty="0"/>
              <a:t>&lt;/string&gt;</a:t>
            </a:r>
          </a:p>
          <a:p>
            <a:r>
              <a:rPr lang="en-US" altLang="ko-KR" sz="2400" dirty="0"/>
              <a:t>    &lt;string name="addr1"&gt;</a:t>
            </a:r>
            <a:r>
              <a:rPr lang="ko-KR" altLang="en-US" sz="2400" dirty="0"/>
              <a:t>서울</a:t>
            </a:r>
            <a:r>
              <a:rPr lang="en-US" altLang="ko-KR" sz="2400" dirty="0"/>
              <a:t>&lt;/string&gt;</a:t>
            </a:r>
          </a:p>
          <a:p>
            <a:r>
              <a:rPr lang="en-US" altLang="ko-KR" sz="2400" dirty="0"/>
              <a:t>    &lt;string name="tel1"&gt;010-1234-0001&lt;/string&gt;</a:t>
            </a:r>
          </a:p>
          <a:p>
            <a:endParaRPr lang="en-US" altLang="ko-KR" sz="2400" dirty="0"/>
          </a:p>
          <a:p>
            <a:r>
              <a:rPr lang="en-US" altLang="ko-KR" sz="2400" dirty="0"/>
              <a:t>    &lt;string name="name2"&gt;</a:t>
            </a:r>
            <a:r>
              <a:rPr lang="ko-KR" altLang="en-US" sz="2400" dirty="0" err="1"/>
              <a:t>코제트</a:t>
            </a:r>
            <a:r>
              <a:rPr lang="en-US" altLang="ko-KR" sz="2400" dirty="0"/>
              <a:t>&lt;/string&gt;</a:t>
            </a:r>
          </a:p>
          <a:p>
            <a:r>
              <a:rPr lang="en-US" altLang="ko-KR" sz="2400" dirty="0"/>
              <a:t>    &lt;string name="addr2"&gt;</a:t>
            </a:r>
            <a:r>
              <a:rPr lang="ko-KR" altLang="en-US" sz="2400" dirty="0"/>
              <a:t>부산</a:t>
            </a:r>
            <a:r>
              <a:rPr lang="en-US" altLang="ko-KR" sz="2400" dirty="0"/>
              <a:t>&lt;/string&gt;</a:t>
            </a:r>
          </a:p>
          <a:p>
            <a:r>
              <a:rPr lang="en-US" altLang="ko-KR" sz="2400" dirty="0"/>
              <a:t>    &lt;string name="tel2"&gt;010-1234-0002&lt;/string&gt;</a:t>
            </a:r>
          </a:p>
          <a:p>
            <a:endParaRPr lang="en-US" altLang="ko-KR" sz="2400" dirty="0"/>
          </a:p>
          <a:p>
            <a:r>
              <a:rPr lang="en-US" altLang="ko-KR" sz="2400" dirty="0"/>
              <a:t>&lt;/resources&gt;</a:t>
            </a:r>
          </a:p>
        </p:txBody>
      </p:sp>
    </p:spTree>
    <p:extLst>
      <p:ext uri="{BB962C8B-B14F-4D97-AF65-F5344CB8AC3E}">
        <p14:creationId xmlns:p14="http://schemas.microsoft.com/office/powerpoint/2010/main" val="197958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518" y="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[activity_main.xml]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4483"/>
          <a:stretch/>
        </p:blipFill>
        <p:spPr>
          <a:xfrm>
            <a:off x="236358" y="439670"/>
            <a:ext cx="11814987" cy="634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2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144923"/>
            <a:ext cx="1050680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토스트</a:t>
            </a:r>
            <a:r>
              <a:rPr lang="en-US" altLang="ko-KR" dirty="0" smtClean="0"/>
              <a:t>(Toast)</a:t>
            </a:r>
            <a:r>
              <a:rPr lang="ko-KR" altLang="en-US" dirty="0" smtClean="0"/>
              <a:t> </a:t>
            </a:r>
            <a:r>
              <a:rPr lang="ko-KR" altLang="en-US" dirty="0"/>
              <a:t>메시지는 옵션에 따라 짧게 혹은 길게 </a:t>
            </a:r>
            <a:r>
              <a:rPr lang="ko-KR" altLang="en-US" dirty="0" err="1" smtClean="0"/>
              <a:t>출력가능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ko-KR" altLang="en-US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"</a:t>
            </a:r>
            <a:r>
              <a:rPr lang="ko-KR" altLang="en-US" dirty="0" err="1"/>
              <a:t>짧게출력</a:t>
            </a:r>
            <a:r>
              <a:rPr lang="en-US" altLang="ko-KR" dirty="0"/>
              <a:t>"</a:t>
            </a:r>
            <a:r>
              <a:rPr lang="ko-KR" altLang="en-US" dirty="0"/>
              <a:t>버튼을 클릭하면 메시지가 짧게 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l"/>
            </a:pP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en-US" altLang="ko-KR" dirty="0" smtClean="0"/>
              <a:t>"</a:t>
            </a:r>
            <a:r>
              <a:rPr lang="ko-KR" altLang="en-US" dirty="0" err="1"/>
              <a:t>길게출력</a:t>
            </a:r>
            <a:r>
              <a:rPr lang="en-US" altLang="ko-KR" dirty="0"/>
              <a:t>"</a:t>
            </a:r>
            <a:r>
              <a:rPr lang="ko-KR" altLang="en-US" dirty="0"/>
              <a:t>버튼을 클릭하면 메시지가 길게 뜨게 </a:t>
            </a:r>
            <a:r>
              <a:rPr lang="ko-KR" altLang="en-US" dirty="0" smtClean="0"/>
              <a:t>구현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68923" y="2200062"/>
            <a:ext cx="111633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srgbClr val="0070C0"/>
                </a:solidFill>
              </a:rPr>
              <a:t>메시지가 짧게</a:t>
            </a:r>
          </a:p>
          <a:p>
            <a:endParaRPr lang="ko-KR" altLang="en-US" dirty="0">
              <a:solidFill>
                <a:srgbClr val="0070C0"/>
              </a:solidFill>
            </a:endParaRPr>
          </a:p>
          <a:p>
            <a:r>
              <a:rPr lang="en-US" altLang="ko-KR" dirty="0" err="1">
                <a:solidFill>
                  <a:srgbClr val="0070C0"/>
                </a:solidFill>
              </a:rPr>
              <a:t>Toast.makeText</a:t>
            </a:r>
            <a:r>
              <a:rPr lang="en-US" altLang="ko-KR" dirty="0">
                <a:solidFill>
                  <a:srgbClr val="0070C0"/>
                </a:solidFill>
              </a:rPr>
              <a:t>(</a:t>
            </a:r>
            <a:r>
              <a:rPr lang="en-US" altLang="ko-KR" dirty="0" err="1">
                <a:solidFill>
                  <a:srgbClr val="0070C0"/>
                </a:solidFill>
              </a:rPr>
              <a:t>getApplicationContext</a:t>
            </a:r>
            <a:r>
              <a:rPr lang="en-US" altLang="ko-KR" dirty="0">
                <a:solidFill>
                  <a:srgbClr val="0070C0"/>
                </a:solidFill>
              </a:rPr>
              <a:t>(), "</a:t>
            </a:r>
            <a:r>
              <a:rPr lang="ko-KR" altLang="en-US" dirty="0">
                <a:solidFill>
                  <a:srgbClr val="0070C0"/>
                </a:solidFill>
              </a:rPr>
              <a:t>짧게 출력 </a:t>
            </a:r>
            <a:r>
              <a:rPr lang="en-US" altLang="ko-KR" dirty="0">
                <a:solidFill>
                  <a:srgbClr val="0070C0"/>
                </a:solidFill>
              </a:rPr>
              <a:t>Hello World!", </a:t>
            </a:r>
            <a:r>
              <a:rPr lang="en-US" altLang="ko-KR" dirty="0" err="1">
                <a:solidFill>
                  <a:srgbClr val="0070C0"/>
                </a:solidFill>
              </a:rPr>
              <a:t>Toast.LENGTH_SHORT</a:t>
            </a:r>
            <a:r>
              <a:rPr lang="en-US" altLang="ko-KR" dirty="0">
                <a:solidFill>
                  <a:srgbClr val="0070C0"/>
                </a:solidFill>
              </a:rPr>
              <a:t>).show();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 </a:t>
            </a:r>
          </a:p>
          <a:p>
            <a:endParaRPr lang="en-US" altLang="ko-KR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srgbClr val="0070C0"/>
                </a:solidFill>
              </a:rPr>
              <a:t>메시지가 길게</a:t>
            </a:r>
          </a:p>
          <a:p>
            <a:endParaRPr lang="ko-KR" altLang="en-US" dirty="0">
              <a:solidFill>
                <a:srgbClr val="0070C0"/>
              </a:solidFill>
            </a:endParaRPr>
          </a:p>
          <a:p>
            <a:r>
              <a:rPr lang="en-US" altLang="ko-KR" dirty="0" err="1">
                <a:solidFill>
                  <a:srgbClr val="0070C0"/>
                </a:solidFill>
              </a:rPr>
              <a:t>Toast.makeText</a:t>
            </a:r>
            <a:r>
              <a:rPr lang="en-US" altLang="ko-KR" dirty="0">
                <a:solidFill>
                  <a:srgbClr val="0070C0"/>
                </a:solidFill>
              </a:rPr>
              <a:t>(</a:t>
            </a:r>
            <a:r>
              <a:rPr lang="en-US" altLang="ko-KR" dirty="0" err="1">
                <a:solidFill>
                  <a:srgbClr val="0070C0"/>
                </a:solidFill>
              </a:rPr>
              <a:t>getApplicationContext</a:t>
            </a:r>
            <a:r>
              <a:rPr lang="en-US" altLang="ko-KR" dirty="0">
                <a:solidFill>
                  <a:srgbClr val="0070C0"/>
                </a:solidFill>
              </a:rPr>
              <a:t>(), "</a:t>
            </a:r>
            <a:r>
              <a:rPr lang="ko-KR" altLang="en-US" dirty="0">
                <a:solidFill>
                  <a:srgbClr val="0070C0"/>
                </a:solidFill>
              </a:rPr>
              <a:t>길게 출력 </a:t>
            </a:r>
            <a:r>
              <a:rPr lang="en-US" altLang="ko-KR" dirty="0">
                <a:solidFill>
                  <a:srgbClr val="0070C0"/>
                </a:solidFill>
              </a:rPr>
              <a:t>Hello World!", </a:t>
            </a:r>
            <a:r>
              <a:rPr lang="en-US" altLang="ko-KR" dirty="0" err="1">
                <a:solidFill>
                  <a:srgbClr val="0070C0"/>
                </a:solidFill>
              </a:rPr>
              <a:t>Toast.LENGTH_LONG</a:t>
            </a:r>
            <a:r>
              <a:rPr lang="en-US" altLang="ko-KR" dirty="0">
                <a:solidFill>
                  <a:srgbClr val="0070C0"/>
                </a:solidFill>
              </a:rPr>
              <a:t>).show();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054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36430" y="117693"/>
            <a:ext cx="10739886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&lt;?xml version="1.0" encoding="utf-8"?&gt;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LinearLayout</a:t>
            </a:r>
            <a:r>
              <a:rPr lang="en-US" altLang="ko-KR" dirty="0"/>
              <a:t> </a:t>
            </a:r>
            <a:r>
              <a:rPr lang="en-US" altLang="ko-KR" dirty="0" err="1"/>
              <a:t>xmlns:android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/res/android"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android:orientation</a:t>
            </a:r>
            <a:r>
              <a:rPr lang="en-US" altLang="ko-KR" dirty="0"/>
              <a:t>="vertical"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android:paddingBottom</a:t>
            </a:r>
            <a:r>
              <a:rPr lang="en-US" altLang="ko-KR" dirty="0"/>
              <a:t>="20dp"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android:paddingLeft</a:t>
            </a:r>
            <a:r>
              <a:rPr lang="en-US" altLang="ko-KR" dirty="0"/>
              <a:t>="20dp"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android:paddingRight</a:t>
            </a:r>
            <a:r>
              <a:rPr lang="en-US" altLang="ko-KR" dirty="0"/>
              <a:t>="20dp"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android:paddingTop</a:t>
            </a:r>
            <a:r>
              <a:rPr lang="en-US" altLang="ko-KR" dirty="0"/>
              <a:t>="20dp" &gt;</a:t>
            </a:r>
          </a:p>
          <a:p>
            <a:r>
              <a:rPr lang="en-US" altLang="ko-KR" dirty="0"/>
              <a:t>   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="@string/name1" /&gt;</a:t>
            </a:r>
          </a:p>
          <a:p>
            <a:r>
              <a:rPr lang="en-US" altLang="ko-KR" dirty="0"/>
              <a:t>   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="@string/addr1" /&gt;</a:t>
            </a:r>
          </a:p>
          <a:p>
            <a:r>
              <a:rPr lang="en-US" altLang="ko-KR" dirty="0"/>
              <a:t>   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="@+id/tel1"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android:clickable</a:t>
            </a:r>
            <a:r>
              <a:rPr lang="en-US" altLang="ko-KR" dirty="0"/>
              <a:t>="true"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android:onClick</a:t>
            </a:r>
            <a:r>
              <a:rPr lang="en-US" altLang="ko-KR" dirty="0"/>
              <a:t>="call"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="@string/tel1" /&gt;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653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18868" y="433120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="@string/name2" /&gt;</a:t>
            </a:r>
          </a:p>
          <a:p>
            <a:r>
              <a:rPr lang="en-US" altLang="ko-KR" dirty="0"/>
              <a:t>   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="@string/addr2" /&gt;</a:t>
            </a:r>
          </a:p>
          <a:p>
            <a:r>
              <a:rPr lang="en-US" altLang="ko-KR" dirty="0"/>
              <a:t>   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="@+id/tel2"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android:clickable</a:t>
            </a:r>
            <a:r>
              <a:rPr lang="en-US" altLang="ko-KR" dirty="0"/>
              <a:t> = "true"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android:onClick</a:t>
            </a:r>
            <a:r>
              <a:rPr lang="en-US" altLang="ko-KR" dirty="0"/>
              <a:t>="call"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="@string/tel2" /&gt;</a:t>
            </a:r>
          </a:p>
          <a:p>
            <a:endParaRPr lang="en-US" altLang="ko-KR" dirty="0"/>
          </a:p>
          <a:p>
            <a:r>
              <a:rPr lang="en-US" altLang="ko-KR" dirty="0"/>
              <a:t>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465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6388" y="0"/>
            <a:ext cx="2046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[MainActivity.java]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5238"/>
          <a:stretch/>
        </p:blipFill>
        <p:spPr>
          <a:xfrm>
            <a:off x="0" y="369331"/>
            <a:ext cx="11958918" cy="637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24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47313" y="117693"/>
            <a:ext cx="9144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package com.example.settext_2;</a:t>
            </a:r>
          </a:p>
          <a:p>
            <a:endParaRPr lang="en-US" altLang="ko-KR" dirty="0"/>
          </a:p>
          <a:p>
            <a:r>
              <a:rPr lang="en-US" altLang="ko-KR" dirty="0"/>
              <a:t>        import android.support.v7.app.AppCompatActivity;</a:t>
            </a:r>
          </a:p>
          <a:p>
            <a:r>
              <a:rPr lang="en-US" altLang="ko-KR" dirty="0"/>
              <a:t>        import </a:t>
            </a:r>
            <a:r>
              <a:rPr lang="en-US" altLang="ko-KR" dirty="0" err="1"/>
              <a:t>android.os.Bundle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        import </a:t>
            </a:r>
            <a:r>
              <a:rPr lang="en-US" altLang="ko-KR" dirty="0" err="1"/>
              <a:t>android.view.View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        import </a:t>
            </a:r>
            <a:r>
              <a:rPr lang="en-US" altLang="ko-KR" dirty="0" err="1"/>
              <a:t>android.widget.TextView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        import </a:t>
            </a:r>
            <a:r>
              <a:rPr lang="en-US" altLang="ko-KR" dirty="0" err="1"/>
              <a:t>android.widget.Toast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public class </a:t>
            </a:r>
            <a:r>
              <a:rPr lang="en-US" altLang="ko-KR" dirty="0" err="1"/>
              <a:t>MainActivity</a:t>
            </a:r>
            <a:r>
              <a:rPr lang="en-US" altLang="ko-KR" dirty="0"/>
              <a:t> extends </a:t>
            </a:r>
            <a:r>
              <a:rPr lang="en-US" altLang="ko-KR" dirty="0" err="1"/>
              <a:t>AppCompatActivity</a:t>
            </a:r>
            <a:r>
              <a:rPr lang="en-US" altLang="ko-KR" dirty="0"/>
              <a:t> {</a:t>
            </a:r>
          </a:p>
          <a:p>
            <a:endParaRPr lang="en-US" altLang="ko-KR" dirty="0"/>
          </a:p>
          <a:p>
            <a:r>
              <a:rPr lang="en-US" altLang="ko-KR" dirty="0"/>
              <a:t>    @Override</a:t>
            </a:r>
          </a:p>
          <a:p>
            <a:r>
              <a:rPr lang="en-US" altLang="ko-KR" dirty="0"/>
              <a:t>    protected void </a:t>
            </a:r>
            <a:r>
              <a:rPr lang="en-US" altLang="ko-KR" dirty="0" err="1"/>
              <a:t>onCreate</a:t>
            </a:r>
            <a:r>
              <a:rPr lang="en-US" altLang="ko-KR" dirty="0"/>
              <a:t>(Bundle </a:t>
            </a:r>
            <a:r>
              <a:rPr lang="en-US" altLang="ko-KR" dirty="0" err="1"/>
              <a:t>savedInstanceState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super.onCreate</a:t>
            </a:r>
            <a:r>
              <a:rPr lang="en-US" altLang="ko-KR" dirty="0"/>
              <a:t>(</a:t>
            </a:r>
            <a:r>
              <a:rPr lang="en-US" altLang="ko-KR" dirty="0" err="1"/>
              <a:t>savedInstanceState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setContentView</a:t>
            </a:r>
            <a:r>
              <a:rPr lang="en-US" altLang="ko-KR" dirty="0"/>
              <a:t>(</a:t>
            </a:r>
            <a:r>
              <a:rPr lang="en-US" altLang="ko-KR" dirty="0" err="1"/>
              <a:t>R.layout.activity_main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}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    public void call(View v) {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        </a:t>
            </a:r>
            <a:r>
              <a:rPr lang="en-US" altLang="ko-KR" dirty="0" err="1">
                <a:solidFill>
                  <a:srgbClr val="FF0000"/>
                </a:solidFill>
              </a:rPr>
              <a:t>int</a:t>
            </a:r>
            <a:r>
              <a:rPr lang="en-US" altLang="ko-KR" dirty="0">
                <a:solidFill>
                  <a:srgbClr val="FF0000"/>
                </a:solidFill>
              </a:rPr>
              <a:t> id = </a:t>
            </a:r>
            <a:r>
              <a:rPr lang="en-US" altLang="ko-KR" dirty="0" err="1">
                <a:solidFill>
                  <a:srgbClr val="FF0000"/>
                </a:solidFill>
              </a:rPr>
              <a:t>v.getId</a:t>
            </a:r>
            <a:r>
              <a:rPr lang="en-US" altLang="ko-KR" dirty="0">
                <a:solidFill>
                  <a:srgbClr val="FF0000"/>
                </a:solidFill>
              </a:rPr>
              <a:t>();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        </a:t>
            </a:r>
            <a:r>
              <a:rPr lang="en-US" altLang="ko-KR" dirty="0" err="1">
                <a:solidFill>
                  <a:srgbClr val="FF0000"/>
                </a:solidFill>
              </a:rPr>
              <a:t>TextView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err="1">
                <a:solidFill>
                  <a:srgbClr val="FF0000"/>
                </a:solidFill>
              </a:rPr>
              <a:t>tv</a:t>
            </a:r>
            <a:r>
              <a:rPr lang="en-US" altLang="ko-KR" dirty="0">
                <a:solidFill>
                  <a:srgbClr val="FF0000"/>
                </a:solidFill>
              </a:rPr>
              <a:t> = (</a:t>
            </a:r>
            <a:r>
              <a:rPr lang="en-US" altLang="ko-KR" dirty="0" err="1">
                <a:solidFill>
                  <a:srgbClr val="FF0000"/>
                </a:solidFill>
              </a:rPr>
              <a:t>TextView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en-US" altLang="ko-KR" dirty="0" err="1">
                <a:solidFill>
                  <a:srgbClr val="FF0000"/>
                </a:solidFill>
              </a:rPr>
              <a:t>v.findViewById</a:t>
            </a:r>
            <a:r>
              <a:rPr lang="en-US" altLang="ko-KR" dirty="0">
                <a:solidFill>
                  <a:srgbClr val="FF0000"/>
                </a:solidFill>
              </a:rPr>
              <a:t>(id);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        String </a:t>
            </a:r>
            <a:r>
              <a:rPr lang="en-US" altLang="ko-KR" dirty="0" err="1">
                <a:solidFill>
                  <a:srgbClr val="FF0000"/>
                </a:solidFill>
              </a:rPr>
              <a:t>tel</a:t>
            </a:r>
            <a:r>
              <a:rPr lang="en-US" altLang="ko-KR" dirty="0">
                <a:solidFill>
                  <a:srgbClr val="FF0000"/>
                </a:solidFill>
              </a:rPr>
              <a:t> = (String)</a:t>
            </a:r>
            <a:r>
              <a:rPr lang="en-US" altLang="ko-KR" dirty="0" err="1">
                <a:solidFill>
                  <a:srgbClr val="FF0000"/>
                </a:solidFill>
              </a:rPr>
              <a:t>tv.getText</a:t>
            </a:r>
            <a:r>
              <a:rPr lang="en-US" altLang="ko-KR" dirty="0">
                <a:solidFill>
                  <a:srgbClr val="FF0000"/>
                </a:solidFill>
              </a:rPr>
              <a:t>();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        Toast </a:t>
            </a:r>
            <a:r>
              <a:rPr lang="en-US" altLang="ko-KR" dirty="0" err="1">
                <a:solidFill>
                  <a:srgbClr val="FF0000"/>
                </a:solidFill>
              </a:rPr>
              <a:t>toast</a:t>
            </a:r>
            <a:r>
              <a:rPr lang="en-US" altLang="ko-KR" dirty="0">
                <a:solidFill>
                  <a:srgbClr val="FF0000"/>
                </a:solidFill>
              </a:rPr>
              <a:t> = </a:t>
            </a:r>
            <a:r>
              <a:rPr lang="en-US" altLang="ko-KR" dirty="0" err="1">
                <a:solidFill>
                  <a:srgbClr val="FF0000"/>
                </a:solidFill>
              </a:rPr>
              <a:t>Toast.makeText</a:t>
            </a:r>
            <a:r>
              <a:rPr lang="en-US" altLang="ko-KR" dirty="0">
                <a:solidFill>
                  <a:srgbClr val="FF0000"/>
                </a:solidFill>
              </a:rPr>
              <a:t>(this, "</a:t>
            </a:r>
            <a:r>
              <a:rPr lang="ko-KR" altLang="en-US" dirty="0">
                <a:solidFill>
                  <a:srgbClr val="FF0000"/>
                </a:solidFill>
              </a:rPr>
              <a:t>전화번호</a:t>
            </a:r>
            <a:r>
              <a:rPr lang="en-US" altLang="ko-KR" dirty="0">
                <a:solidFill>
                  <a:srgbClr val="FF0000"/>
                </a:solidFill>
              </a:rPr>
              <a:t>: " + </a:t>
            </a:r>
            <a:r>
              <a:rPr lang="en-US" altLang="ko-KR" dirty="0" err="1">
                <a:solidFill>
                  <a:srgbClr val="FF0000"/>
                </a:solidFill>
              </a:rPr>
              <a:t>tel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en-US" altLang="ko-KR" dirty="0" err="1">
                <a:solidFill>
                  <a:srgbClr val="FF0000"/>
                </a:solidFill>
              </a:rPr>
              <a:t>Toast.LENGTH_SHORT</a:t>
            </a:r>
            <a:r>
              <a:rPr lang="en-US" altLang="ko-KR" dirty="0">
                <a:solidFill>
                  <a:srgbClr val="FF0000"/>
                </a:solidFill>
              </a:rPr>
              <a:t>);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        </a:t>
            </a:r>
            <a:r>
              <a:rPr lang="en-US" altLang="ko-KR" dirty="0" err="1">
                <a:solidFill>
                  <a:srgbClr val="FF0000"/>
                </a:solidFill>
              </a:rPr>
              <a:t>toast.show</a:t>
            </a:r>
            <a:r>
              <a:rPr lang="en-US" altLang="ko-KR" dirty="0">
                <a:solidFill>
                  <a:srgbClr val="FF0000"/>
                </a:solidFill>
              </a:rPr>
              <a:t>();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    }</a:t>
            </a:r>
          </a:p>
          <a:p>
            <a:r>
              <a:rPr lang="en-US" altLang="ko-K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492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8023" y="0"/>
            <a:ext cx="2478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[AndroidManifest.xml]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4540"/>
          <a:stretch/>
        </p:blipFill>
        <p:spPr>
          <a:xfrm>
            <a:off x="68424" y="369332"/>
            <a:ext cx="11950521" cy="641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5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8240" t="10034" r="38577" b="5035"/>
          <a:stretch/>
        </p:blipFill>
        <p:spPr>
          <a:xfrm>
            <a:off x="8475785" y="614301"/>
            <a:ext cx="3385038" cy="609793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38198" t="9788" r="38280" b="5122"/>
          <a:stretch/>
        </p:blipFill>
        <p:spPr>
          <a:xfrm>
            <a:off x="3951727" y="614301"/>
            <a:ext cx="3275549" cy="60979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38248" t="10056" r="38378" b="5257"/>
          <a:stretch/>
        </p:blipFill>
        <p:spPr>
          <a:xfrm>
            <a:off x="317104" y="495455"/>
            <a:ext cx="3086267" cy="628973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85955" y="107657"/>
            <a:ext cx="5647426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ko-KR" altLang="en-US" sz="2400" b="1" dirty="0">
                <a:latin typeface="Tahoma" pitchFamily="34" charset="0"/>
                <a:ea typeface="나눔고딕" pitchFamily="50" charset="-127"/>
                <a:cs typeface="Tahoma" pitchFamily="34" charset="0"/>
              </a:rPr>
              <a:t>시의 </a:t>
            </a:r>
            <a:r>
              <a:rPr lang="ko-KR" altLang="en-US" sz="2400" b="1" dirty="0" smtClean="0">
                <a:latin typeface="Tahoma" pitchFamily="34" charset="0"/>
                <a:ea typeface="나눔고딕" pitchFamily="50" charset="-127"/>
                <a:cs typeface="Tahoma" pitchFamily="34" charset="0"/>
              </a:rPr>
              <a:t>목록클릭과 </a:t>
            </a:r>
            <a:r>
              <a:rPr lang="en-US" altLang="ko-KR" sz="2400" b="1" dirty="0" smtClean="0">
                <a:latin typeface="Tahoma" pitchFamily="34" charset="0"/>
                <a:ea typeface="나눔고딕" pitchFamily="50" charset="-127"/>
                <a:cs typeface="Tahoma" pitchFamily="34" charset="0"/>
              </a:rPr>
              <a:t>Toast</a:t>
            </a:r>
            <a:r>
              <a:rPr lang="ko-KR" altLang="en-US" sz="2400" b="1" dirty="0" smtClean="0">
                <a:latin typeface="Tahoma" pitchFamily="34" charset="0"/>
                <a:ea typeface="나눔고딕" pitchFamily="50" charset="-127"/>
                <a:cs typeface="Tahoma" pitchFamily="34" charset="0"/>
              </a:rPr>
              <a:t>에</a:t>
            </a:r>
            <a:r>
              <a:rPr lang="en-US" altLang="ko-KR" sz="2400" b="1" dirty="0" smtClean="0">
                <a:latin typeface="Tahoma" pitchFamily="34" charset="0"/>
                <a:ea typeface="나눔고딕" pitchFamily="50" charset="-127"/>
                <a:cs typeface="Tahoma" pitchFamily="34" charset="0"/>
              </a:rPr>
              <a:t> </a:t>
            </a:r>
            <a:r>
              <a:rPr lang="ko-KR" altLang="en-US" sz="2400" b="1" dirty="0" smtClean="0">
                <a:latin typeface="Tahoma" pitchFamily="34" charset="0"/>
                <a:ea typeface="나눔고딕" pitchFamily="50" charset="-127"/>
                <a:cs typeface="Tahoma" pitchFamily="34" charset="0"/>
              </a:rPr>
              <a:t>내용출력</a:t>
            </a:r>
            <a:endParaRPr lang="ko-KR" altLang="en-US" sz="2400" b="1" dirty="0"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14004" y="1656272"/>
            <a:ext cx="2734574" cy="62972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6948578" y="2039815"/>
            <a:ext cx="2714168" cy="34696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2602067" y="5653698"/>
            <a:ext cx="642337" cy="7562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>
            <a:stCxn id="21" idx="6"/>
          </p:cNvCxnSpPr>
          <p:nvPr/>
        </p:nvCxnSpPr>
        <p:spPr>
          <a:xfrm flipV="1">
            <a:off x="3244404" y="1591408"/>
            <a:ext cx="707323" cy="44404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6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8266" t="9581" r="38394" b="4485"/>
          <a:stretch/>
        </p:blipFill>
        <p:spPr>
          <a:xfrm>
            <a:off x="6816507" y="826532"/>
            <a:ext cx="3370730" cy="61870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38420" t="9841" r="38333" b="5084"/>
          <a:stretch/>
        </p:blipFill>
        <p:spPr>
          <a:xfrm>
            <a:off x="564485" y="923202"/>
            <a:ext cx="3415844" cy="60903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2940" y="0"/>
            <a:ext cx="113408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ko-KR" altLang="en-US" sz="2000" b="1" dirty="0">
                <a:latin typeface="Tahoma" pitchFamily="34" charset="0"/>
                <a:ea typeface="나눔고딕" pitchFamily="50" charset="-127"/>
                <a:cs typeface="Tahoma" pitchFamily="34" charset="0"/>
              </a:rPr>
              <a:t>시의 목록과 사용자 클릭 인식</a:t>
            </a:r>
            <a:r>
              <a:rPr lang="en-US" altLang="ko-KR" sz="2000" b="1" dirty="0" smtClean="0">
                <a:latin typeface="Tahoma" pitchFamily="34" charset="0"/>
                <a:ea typeface="나눔고딕" pitchFamily="50" charset="-127"/>
                <a:cs typeface="Tahoma" pitchFamily="34" charset="0"/>
              </a:rPr>
              <a:t>: Event </a:t>
            </a:r>
            <a:r>
              <a:rPr lang="ko-KR" altLang="en-US" sz="2000" b="1" dirty="0">
                <a:latin typeface="Tahoma" pitchFamily="34" charset="0"/>
                <a:ea typeface="나눔고딕" pitchFamily="50" charset="-127"/>
                <a:cs typeface="Tahoma" pitchFamily="34" charset="0"/>
              </a:rPr>
              <a:t>프로젝트</a:t>
            </a:r>
            <a:r>
              <a:rPr lang="en-US" altLang="ko-KR" sz="2000" b="1" dirty="0">
                <a:latin typeface="Tahoma" pitchFamily="34" charset="0"/>
                <a:ea typeface="나눔고딕" pitchFamily="50" charset="-127"/>
                <a:cs typeface="Tahoma" pitchFamily="34" charset="0"/>
              </a:rPr>
              <a:t>(</a:t>
            </a:r>
            <a:r>
              <a:rPr lang="ko-KR" altLang="en-US" sz="2000" b="1" dirty="0">
                <a:latin typeface="Tahoma" pitchFamily="34" charset="0"/>
                <a:ea typeface="나눔고딕" pitchFamily="50" charset="-127"/>
                <a:cs typeface="Tahoma" pitchFamily="34" charset="0"/>
              </a:rPr>
              <a:t>시 목록 클릭</a:t>
            </a:r>
            <a:r>
              <a:rPr lang="en-US" altLang="ko-KR" sz="2000" b="1" dirty="0">
                <a:latin typeface="Tahoma" pitchFamily="34" charset="0"/>
                <a:ea typeface="나눔고딕" pitchFamily="50" charset="-127"/>
                <a:cs typeface="Tahoma" pitchFamily="34" charset="0"/>
              </a:rPr>
              <a:t>)</a:t>
            </a:r>
            <a:endParaRPr lang="ko-KR" altLang="en-US" sz="2000" b="1" dirty="0"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3254188" y="2241176"/>
            <a:ext cx="4616824" cy="358588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81452" y="4572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초기화면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75176" y="457200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클릭된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정보화면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314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3516" y="0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/>
              <a:t>파일 편집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930" y="0"/>
            <a:ext cx="7991005" cy="6685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467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18581" cy="300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581" y="1"/>
            <a:ext cx="9428672" cy="6588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600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897" y="0"/>
            <a:ext cx="8080567" cy="6755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445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13238" y="34181"/>
            <a:ext cx="10884877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err="1"/>
              <a:t>Toast.makeText</a:t>
            </a:r>
            <a:r>
              <a:rPr lang="en-US" altLang="ko-KR" dirty="0"/>
              <a:t>().show</a:t>
            </a:r>
            <a:r>
              <a:rPr lang="ko-KR" altLang="en-US" dirty="0"/>
              <a:t>를 사용하여 토스트 메시지 박스를 </a:t>
            </a:r>
            <a:r>
              <a:rPr lang="ko-KR" altLang="en-US" dirty="0" smtClean="0"/>
              <a:t>띄움</a:t>
            </a:r>
            <a:endParaRPr lang="ko-KR" altLang="en-US" dirty="0"/>
          </a:p>
          <a:p>
            <a:endParaRPr lang="ko-KR" altLang="en-US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makeText</a:t>
            </a:r>
            <a:r>
              <a:rPr lang="ko-KR" altLang="en-US" dirty="0"/>
              <a:t>에는 </a:t>
            </a:r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ko-KR" altLang="en-US" dirty="0" err="1"/>
              <a:t>파라미터가</a:t>
            </a:r>
            <a:r>
              <a:rPr lang="ko-KR" altLang="en-US" dirty="0"/>
              <a:t> </a:t>
            </a:r>
            <a:r>
              <a:rPr lang="ko-KR" altLang="en-US" dirty="0" smtClean="0"/>
              <a:t>들어감</a:t>
            </a:r>
            <a:endParaRPr lang="ko-KR" altLang="en-US" dirty="0"/>
          </a:p>
          <a:p>
            <a:endParaRPr lang="ko-KR" alt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makeText</a:t>
            </a:r>
            <a:r>
              <a:rPr lang="en-US" altLang="ko-KR" dirty="0"/>
              <a:t>(</a:t>
            </a:r>
            <a:r>
              <a:rPr lang="ko-KR" altLang="en-US" dirty="0"/>
              <a:t>컨텍스트</a:t>
            </a:r>
            <a:r>
              <a:rPr lang="en-US" altLang="ko-KR" dirty="0"/>
              <a:t>, TXT, </a:t>
            </a:r>
            <a:r>
              <a:rPr lang="ko-KR" altLang="en-US" dirty="0"/>
              <a:t>길이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들어감</a:t>
            </a:r>
            <a:endParaRPr lang="ko-KR" altLang="en-US" dirty="0"/>
          </a:p>
          <a:p>
            <a:endParaRPr lang="ko-KR" altLang="en-US" dirty="0"/>
          </a:p>
          <a:p>
            <a:r>
              <a:rPr lang="en-US" altLang="ko-KR" dirty="0">
                <a:solidFill>
                  <a:srgbClr val="FF0000"/>
                </a:solidFill>
              </a:rPr>
              <a:t>1. </a:t>
            </a:r>
            <a:r>
              <a:rPr lang="ko-KR" altLang="en-US" dirty="0">
                <a:solidFill>
                  <a:srgbClr val="FF0000"/>
                </a:solidFill>
              </a:rPr>
              <a:t>컨텍스트 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사용할 어플리케이션 활동 개체를 </a:t>
            </a:r>
            <a:r>
              <a:rPr lang="ko-KR" altLang="en-US" dirty="0" smtClean="0">
                <a:solidFill>
                  <a:srgbClr val="FF0000"/>
                </a:solidFill>
              </a:rPr>
              <a:t>의미</a:t>
            </a:r>
            <a:endParaRPr lang="ko-KR" alt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 안드로이드 앱에서 띄울 것 이므로 대부분 </a:t>
            </a:r>
            <a:r>
              <a:rPr lang="en-US" altLang="ko-KR" dirty="0" err="1"/>
              <a:t>getApplicationContext</a:t>
            </a:r>
            <a:r>
              <a:rPr lang="en-US" altLang="ko-KR" dirty="0"/>
              <a:t>()</a:t>
            </a:r>
            <a:r>
              <a:rPr lang="ko-KR" altLang="en-US" dirty="0"/>
              <a:t>가 </a:t>
            </a:r>
            <a:r>
              <a:rPr lang="ko-KR" altLang="en-US" dirty="0" smtClean="0"/>
              <a:t>들어감</a:t>
            </a:r>
            <a:endParaRPr lang="ko-KR" altLang="en-US" dirty="0"/>
          </a:p>
          <a:p>
            <a:endParaRPr lang="ko-KR" altLang="en-US" dirty="0"/>
          </a:p>
          <a:p>
            <a:r>
              <a:rPr lang="en-US" altLang="ko-KR" dirty="0">
                <a:solidFill>
                  <a:srgbClr val="FF0000"/>
                </a:solidFill>
              </a:rPr>
              <a:t>2. TXT : </a:t>
            </a:r>
            <a:r>
              <a:rPr lang="ko-KR" altLang="en-US" dirty="0">
                <a:solidFill>
                  <a:srgbClr val="FF0000"/>
                </a:solidFill>
              </a:rPr>
              <a:t>출력할 메시지를 </a:t>
            </a:r>
            <a:r>
              <a:rPr lang="ko-KR" altLang="en-US" dirty="0" smtClean="0">
                <a:solidFill>
                  <a:srgbClr val="FF0000"/>
                </a:solidFill>
              </a:rPr>
              <a:t>입력</a:t>
            </a:r>
            <a:endParaRPr lang="ko-KR" altLang="en-US" dirty="0">
              <a:solidFill>
                <a:srgbClr val="FF0000"/>
              </a:solidFill>
            </a:endParaRPr>
          </a:p>
          <a:p>
            <a:endParaRPr lang="ko-KR" altLang="en-US" dirty="0"/>
          </a:p>
          <a:p>
            <a:r>
              <a:rPr lang="en-US" altLang="ko-KR" dirty="0">
                <a:solidFill>
                  <a:srgbClr val="FF0000"/>
                </a:solidFill>
              </a:rPr>
              <a:t>3. </a:t>
            </a:r>
            <a:r>
              <a:rPr lang="ko-KR" altLang="en-US" dirty="0">
                <a:solidFill>
                  <a:srgbClr val="FF0000"/>
                </a:solidFill>
              </a:rPr>
              <a:t>길이 </a:t>
            </a:r>
            <a:r>
              <a:rPr lang="en-US" altLang="ko-KR" dirty="0">
                <a:solidFill>
                  <a:srgbClr val="FF0000"/>
                </a:solidFill>
              </a:rPr>
              <a:t>:</a:t>
            </a:r>
          </a:p>
          <a:p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 err="1"/>
              <a:t>Toast.LENGTH_SHORT</a:t>
            </a:r>
            <a:r>
              <a:rPr lang="ko-KR" altLang="en-US" dirty="0"/>
              <a:t>는 메시지를 짧게</a:t>
            </a:r>
          </a:p>
          <a:p>
            <a:pPr lvl="1"/>
            <a:endParaRPr lang="ko-KR" alt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 </a:t>
            </a:r>
            <a:r>
              <a:rPr lang="en-US" altLang="ko-KR" dirty="0" err="1"/>
              <a:t>Toast.LENGTH_LONG</a:t>
            </a:r>
            <a:r>
              <a:rPr lang="ko-KR" altLang="en-US" dirty="0"/>
              <a:t>은 메시지를 길게 </a:t>
            </a:r>
            <a:r>
              <a:rPr lang="ko-KR" altLang="en-US" dirty="0" smtClean="0"/>
              <a:t>띄어 줌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248507" y="5380701"/>
            <a:ext cx="661181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"/>
              </a:rPr>
              <a:t>extends</a:t>
            </a:r>
            <a:endParaRPr lang="en-US" altLang="ko-KR" sz="1200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pleSDGothicNeo"/>
            </a:endParaRPr>
          </a:p>
          <a:p>
            <a:r>
              <a:rPr lang="en-US" altLang="ko-KR" sz="1200" dirty="0">
                <a:solidFill>
                  <a:srgbClr val="0070C0"/>
                </a:solidFill>
                <a:latin typeface="AppleSDGothicNeo"/>
              </a:rPr>
              <a:t>   </a:t>
            </a:r>
            <a:r>
              <a:rPr lang="ko-KR" altLang="en-US" sz="1200" dirty="0">
                <a:solidFill>
                  <a:srgbClr val="0070C0"/>
                </a:solidFill>
                <a:latin typeface="AppleSDGothicNeo"/>
              </a:rPr>
              <a:t>부모에서 변수</a:t>
            </a:r>
            <a:r>
              <a:rPr lang="en-US" altLang="ko-KR" sz="1200" dirty="0">
                <a:solidFill>
                  <a:srgbClr val="0070C0"/>
                </a:solidFill>
                <a:latin typeface="AppleSDGothicNeo"/>
              </a:rPr>
              <a:t>, </a:t>
            </a:r>
            <a:r>
              <a:rPr lang="ko-KR" altLang="en-US" sz="1200" dirty="0" err="1">
                <a:solidFill>
                  <a:srgbClr val="0070C0"/>
                </a:solidFill>
                <a:latin typeface="AppleSDGothicNeo"/>
              </a:rPr>
              <a:t>메소드를</a:t>
            </a:r>
            <a:r>
              <a:rPr lang="ko-KR" altLang="en-US" sz="1200" dirty="0">
                <a:solidFill>
                  <a:srgbClr val="0070C0"/>
                </a:solidFill>
                <a:latin typeface="AppleSDGothicNeo"/>
              </a:rPr>
              <a:t> 선언하고</a:t>
            </a:r>
            <a:r>
              <a:rPr lang="en-US" altLang="ko-KR" sz="1200" dirty="0">
                <a:solidFill>
                  <a:srgbClr val="0070C0"/>
                </a:solidFill>
                <a:latin typeface="AppleSDGothicNeo"/>
              </a:rPr>
              <a:t>, </a:t>
            </a:r>
            <a:r>
              <a:rPr lang="ko-KR" altLang="en-US" sz="1200" dirty="0">
                <a:solidFill>
                  <a:srgbClr val="0070C0"/>
                </a:solidFill>
                <a:latin typeface="AppleSDGothicNeo"/>
              </a:rPr>
              <a:t>자식은 그 변수와 </a:t>
            </a:r>
            <a:r>
              <a:rPr lang="ko-KR" altLang="en-US" sz="1200" dirty="0" err="1">
                <a:solidFill>
                  <a:srgbClr val="0070C0"/>
                </a:solidFill>
                <a:latin typeface="AppleSDGothicNeo"/>
              </a:rPr>
              <a:t>메소드를</a:t>
            </a:r>
            <a:r>
              <a:rPr lang="ko-KR" altLang="en-US" sz="1200" dirty="0">
                <a:solidFill>
                  <a:srgbClr val="0070C0"/>
                </a:solidFill>
                <a:latin typeface="AppleSDGothicNeo"/>
              </a:rPr>
              <a:t> 그대로 상속받아 사용한다</a:t>
            </a:r>
            <a:r>
              <a:rPr lang="en-US" altLang="ko-KR" sz="1200" dirty="0">
                <a:solidFill>
                  <a:srgbClr val="0070C0"/>
                </a:solidFill>
                <a:latin typeface="AppleSDGothicNeo"/>
              </a:rPr>
              <a:t>.</a:t>
            </a:r>
          </a:p>
          <a:p>
            <a:r>
              <a:rPr lang="en-US" altLang="ko-KR" sz="1200" dirty="0">
                <a:solidFill>
                  <a:srgbClr val="0070C0"/>
                </a:solidFill>
                <a:latin typeface="AppleSDGothicNeo"/>
              </a:rPr>
              <a:t>   </a:t>
            </a:r>
            <a:r>
              <a:rPr lang="ko-KR" altLang="en-US" sz="1200" dirty="0">
                <a:solidFill>
                  <a:srgbClr val="0070C0"/>
                </a:solidFill>
                <a:latin typeface="AppleSDGothicNeo"/>
              </a:rPr>
              <a:t>하나의 클래스에만 상속 받을 수 있다</a:t>
            </a:r>
            <a:r>
              <a:rPr lang="en-US" altLang="ko-KR" sz="1200" dirty="0">
                <a:solidFill>
                  <a:srgbClr val="0070C0"/>
                </a:solidFill>
                <a:latin typeface="AppleSDGothicNeo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"/>
              </a:rPr>
              <a:t>implements</a:t>
            </a:r>
            <a:endParaRPr lang="en-US" altLang="ko-KR" sz="12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pleSDGothicNeo"/>
            </a:endParaRPr>
          </a:p>
          <a:p>
            <a:r>
              <a:rPr lang="en-US" altLang="ko-KR" sz="1200" dirty="0">
                <a:solidFill>
                  <a:srgbClr val="0070C0"/>
                </a:solidFill>
                <a:latin typeface="AppleSDGothicNeo"/>
              </a:rPr>
              <a:t>   </a:t>
            </a:r>
            <a:r>
              <a:rPr lang="en-US" altLang="ko-KR" sz="1200" b="1" dirty="0">
                <a:solidFill>
                  <a:srgbClr val="0070C0"/>
                </a:solidFill>
                <a:latin typeface="AppleSDGothicNeo"/>
              </a:rPr>
              <a:t>Interface</a:t>
            </a:r>
            <a:r>
              <a:rPr lang="ko-KR" altLang="en-US" sz="1200" dirty="0">
                <a:solidFill>
                  <a:srgbClr val="0070C0"/>
                </a:solidFill>
                <a:latin typeface="AppleSDGothicNeo"/>
              </a:rPr>
              <a:t>로 생성된 클래스를 상속 받는다</a:t>
            </a:r>
            <a:r>
              <a:rPr lang="en-US" altLang="ko-KR" sz="1200" dirty="0">
                <a:solidFill>
                  <a:srgbClr val="0070C0"/>
                </a:solidFill>
                <a:latin typeface="AppleSDGothicNeo"/>
              </a:rPr>
              <a:t>.</a:t>
            </a:r>
          </a:p>
          <a:p>
            <a:r>
              <a:rPr lang="en-US" altLang="ko-KR" sz="1200" dirty="0">
                <a:solidFill>
                  <a:srgbClr val="0070C0"/>
                </a:solidFill>
                <a:latin typeface="AppleSDGothicNeo"/>
              </a:rPr>
              <a:t>   </a:t>
            </a:r>
            <a:r>
              <a:rPr lang="ko-KR" altLang="en-US" sz="1200" dirty="0">
                <a:solidFill>
                  <a:srgbClr val="0070C0"/>
                </a:solidFill>
                <a:latin typeface="AppleSDGothicNeo"/>
              </a:rPr>
              <a:t>부모 객체는 선언만 하고 구체적인 내용은 자식에서 반드시 오버라이딩을 통해 정의한다</a:t>
            </a:r>
            <a:r>
              <a:rPr lang="en-US" altLang="ko-KR" sz="1200" dirty="0">
                <a:solidFill>
                  <a:srgbClr val="0070C0"/>
                </a:solidFill>
                <a:latin typeface="AppleSDGothicNeo"/>
              </a:rPr>
              <a:t>.</a:t>
            </a:r>
          </a:p>
          <a:p>
            <a:r>
              <a:rPr lang="en-US" altLang="ko-KR" sz="1200" dirty="0">
                <a:solidFill>
                  <a:srgbClr val="0070C0"/>
                </a:solidFill>
                <a:latin typeface="AppleSDGothicNeo"/>
              </a:rPr>
              <a:t>   </a:t>
            </a:r>
            <a:r>
              <a:rPr lang="ko-KR" altLang="en-US" sz="1200" dirty="0" err="1">
                <a:solidFill>
                  <a:srgbClr val="0070C0"/>
                </a:solidFill>
                <a:latin typeface="AppleSDGothicNeo"/>
              </a:rPr>
              <a:t>여러개의</a:t>
            </a:r>
            <a:r>
              <a:rPr lang="ko-KR" altLang="en-US" sz="1200" dirty="0">
                <a:solidFill>
                  <a:srgbClr val="0070C0"/>
                </a:solidFill>
                <a:latin typeface="AppleSDGothicNeo"/>
              </a:rPr>
              <a:t> 클래스에 구현 가능하다</a:t>
            </a:r>
            <a:r>
              <a:rPr lang="en-US" altLang="ko-KR" sz="1200" dirty="0">
                <a:solidFill>
                  <a:srgbClr val="0070C0"/>
                </a:solidFill>
                <a:latin typeface="AppleSDGothicNeo"/>
              </a:rPr>
              <a:t>.</a:t>
            </a:r>
            <a:endParaRPr lang="en-US" altLang="ko-KR" sz="1200" b="0" i="0" dirty="0">
              <a:solidFill>
                <a:srgbClr val="0070C0"/>
              </a:solidFill>
              <a:effectLst/>
              <a:latin typeface="AppleSDGothicNe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1499" y="5125915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>
                <a:solidFill>
                  <a:srgbClr val="0070C0"/>
                </a:solidFill>
              </a:rPr>
              <a:t>상속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2839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45389" cy="286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229" y="115123"/>
            <a:ext cx="29146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935" y="854382"/>
            <a:ext cx="8370707" cy="157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523" y="3031767"/>
            <a:ext cx="249555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229" y="3803962"/>
            <a:ext cx="8370707" cy="1153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894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47" y="0"/>
            <a:ext cx="17145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2106571" y="-1"/>
            <a:ext cx="8296886" cy="6547449"/>
            <a:chOff x="487679" y="1475439"/>
            <a:chExt cx="8296003" cy="7013846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79" y="1475439"/>
              <a:ext cx="8296003" cy="2219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70" y="3695388"/>
              <a:ext cx="8274912" cy="47938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3555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318" y="70565"/>
            <a:ext cx="9860967" cy="6442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638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21" y="111839"/>
            <a:ext cx="287655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22" y="686117"/>
            <a:ext cx="11906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22" y="1408735"/>
            <a:ext cx="10890034" cy="2861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52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39" y="0"/>
            <a:ext cx="21526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65" y="489142"/>
            <a:ext cx="9154987" cy="1684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189" y="2501812"/>
            <a:ext cx="5665091" cy="2984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712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114" y="0"/>
            <a:ext cx="7760546" cy="661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015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3" y="449086"/>
            <a:ext cx="10979176" cy="2682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345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80" y="111341"/>
            <a:ext cx="2828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570822" y="808639"/>
            <a:ext cx="11109344" cy="5085771"/>
            <a:chOff x="570822" y="808639"/>
            <a:chExt cx="11109344" cy="5085771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822" y="808639"/>
              <a:ext cx="11109344" cy="50857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/>
            <a:srcRect l="38033" t="76969" r="37847" b="4742"/>
            <a:stretch/>
          </p:blipFill>
          <p:spPr>
            <a:xfrm>
              <a:off x="2242039" y="3481753"/>
              <a:ext cx="5421237" cy="23123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139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95" y="169345"/>
            <a:ext cx="11505048" cy="4833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46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12" y="176636"/>
            <a:ext cx="11336804" cy="54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311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3388" y="79103"/>
            <a:ext cx="3511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MainActivity.java</a:t>
            </a:r>
            <a:r>
              <a:rPr lang="ko-KR" altLang="en-US" dirty="0"/>
              <a:t>의 전체 코드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07729" y="610090"/>
            <a:ext cx="10656277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package </a:t>
            </a:r>
            <a:r>
              <a:rPr lang="en-US" altLang="ko-KR" dirty="0" err="1"/>
              <a:t>com.example.toastopen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androidx.appcompat.app.AppCompatActivity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android.content.Intent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android.os.Bundle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android.view.View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android.widget.Button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android.widget.Toast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public class </a:t>
            </a:r>
            <a:r>
              <a:rPr lang="en-US" altLang="ko-KR" dirty="0" err="1"/>
              <a:t>MainActivity</a:t>
            </a:r>
            <a:r>
              <a:rPr lang="en-US" altLang="ko-KR" dirty="0"/>
              <a:t> extends </a:t>
            </a:r>
            <a:r>
              <a:rPr lang="en-US" altLang="ko-KR" dirty="0" err="1"/>
              <a:t>AppCompatActivity</a:t>
            </a:r>
            <a:r>
              <a:rPr lang="en-US" altLang="ko-KR" dirty="0"/>
              <a:t> implements </a:t>
            </a:r>
            <a:r>
              <a:rPr lang="en-US" altLang="ko-KR" dirty="0" err="1"/>
              <a:t>View.OnClickListener</a:t>
            </a:r>
            <a:r>
              <a:rPr lang="en-US" altLang="ko-KR" dirty="0"/>
              <a:t> {</a:t>
            </a:r>
          </a:p>
          <a:p>
            <a:endParaRPr lang="en-US" altLang="ko-KR" dirty="0"/>
          </a:p>
          <a:p>
            <a:r>
              <a:rPr lang="en-US" altLang="ko-KR" dirty="0"/>
              <a:t>    // </a:t>
            </a:r>
            <a:r>
              <a:rPr lang="ko-KR" altLang="en-US" dirty="0"/>
              <a:t>디자인 변수 선언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Button </a:t>
            </a:r>
            <a:r>
              <a:rPr lang="en-US" altLang="ko-KR" dirty="0" err="1"/>
              <a:t>btnSh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    Button </a:t>
            </a:r>
            <a:r>
              <a:rPr lang="en-US" altLang="ko-KR" dirty="0" err="1"/>
              <a:t>btnLo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    @Override</a:t>
            </a:r>
          </a:p>
          <a:p>
            <a:r>
              <a:rPr lang="en-US" altLang="ko-KR" dirty="0"/>
              <a:t>    protected void </a:t>
            </a:r>
            <a:r>
              <a:rPr lang="en-US" altLang="ko-KR" dirty="0" err="1"/>
              <a:t>onCreate</a:t>
            </a:r>
            <a:r>
              <a:rPr lang="en-US" altLang="ko-KR" dirty="0"/>
              <a:t>(Bundle </a:t>
            </a:r>
            <a:r>
              <a:rPr lang="en-US" altLang="ko-KR" dirty="0" err="1"/>
              <a:t>savedInstanceState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super.onCreate</a:t>
            </a:r>
            <a:r>
              <a:rPr lang="en-US" altLang="ko-KR" dirty="0"/>
              <a:t>(</a:t>
            </a:r>
            <a:r>
              <a:rPr lang="en-US" altLang="ko-KR" dirty="0" err="1"/>
              <a:t>savedInstanceState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// </a:t>
            </a:r>
            <a:r>
              <a:rPr lang="ko-KR" altLang="en-US" dirty="0"/>
              <a:t>메인 레이아웃 매핑</a:t>
            </a:r>
          </a:p>
          <a:p>
            <a:r>
              <a:rPr lang="ko-KR" altLang="en-US" dirty="0"/>
              <a:t>        </a:t>
            </a:r>
            <a:r>
              <a:rPr lang="en-US" altLang="ko-KR" dirty="0" err="1"/>
              <a:t>setContentView</a:t>
            </a:r>
            <a:r>
              <a:rPr lang="en-US" altLang="ko-KR" dirty="0"/>
              <a:t>(</a:t>
            </a:r>
            <a:r>
              <a:rPr lang="en-US" altLang="ko-KR" dirty="0" err="1"/>
              <a:t>R.layout.activity_main</a:t>
            </a:r>
            <a:r>
              <a:rPr lang="en-US" altLang="ko-KR" dirty="0"/>
              <a:t>);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412339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[strings.xml]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36435" b="16216"/>
          <a:stretch/>
        </p:blipFill>
        <p:spPr>
          <a:xfrm>
            <a:off x="1535500" y="0"/>
            <a:ext cx="9230266" cy="684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63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-58495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[strings.xml]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11932" y="457486"/>
            <a:ext cx="10256108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&lt;resources</a:t>
            </a:r>
            <a:r>
              <a:rPr lang="en-US" altLang="ko-KR" dirty="0" smtClean="0">
                <a:solidFill>
                  <a:prstClr val="black"/>
                </a:solidFill>
              </a:rPr>
              <a:t>&gt;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&lt;string name="</a:t>
            </a:r>
            <a:r>
              <a:rPr lang="en-US" altLang="ko-KR" dirty="0" err="1">
                <a:solidFill>
                  <a:prstClr val="black"/>
                </a:solidFill>
              </a:rPr>
              <a:t>app_name</a:t>
            </a:r>
            <a:r>
              <a:rPr lang="en-US" altLang="ko-KR" dirty="0">
                <a:solidFill>
                  <a:prstClr val="black"/>
                </a:solidFill>
              </a:rPr>
              <a:t>"&gt;</a:t>
            </a:r>
            <a:r>
              <a:rPr lang="ko-KR" altLang="en-US" dirty="0">
                <a:solidFill>
                  <a:prstClr val="black"/>
                </a:solidFill>
              </a:rPr>
              <a:t>시 목록 클릭</a:t>
            </a:r>
            <a:r>
              <a:rPr lang="en-US" altLang="ko-KR" dirty="0">
                <a:solidFill>
                  <a:prstClr val="black"/>
                </a:solidFill>
              </a:rPr>
              <a:t>&lt;/string</a:t>
            </a:r>
            <a:r>
              <a:rPr lang="en-US" altLang="ko-KR" dirty="0" smtClean="0">
                <a:solidFill>
                  <a:prstClr val="black"/>
                </a:solidFill>
              </a:rPr>
              <a:t>&gt;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&lt;string name="title01"&gt;</a:t>
            </a:r>
            <a:r>
              <a:rPr lang="ko-KR" altLang="en-US" dirty="0">
                <a:solidFill>
                  <a:prstClr val="black"/>
                </a:solidFill>
              </a:rPr>
              <a:t>별 헤는 밤</a:t>
            </a:r>
            <a:r>
              <a:rPr lang="en-US" altLang="ko-KR" dirty="0">
                <a:solidFill>
                  <a:prstClr val="black"/>
                </a:solidFill>
              </a:rPr>
              <a:t>&lt;/string&gt;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&lt;string name="author01"&gt;</a:t>
            </a:r>
            <a:r>
              <a:rPr lang="ko-KR" altLang="en-US" dirty="0">
                <a:solidFill>
                  <a:prstClr val="black"/>
                </a:solidFill>
              </a:rPr>
              <a:t>윤동주</a:t>
            </a:r>
            <a:r>
              <a:rPr lang="en-US" altLang="ko-KR" dirty="0">
                <a:solidFill>
                  <a:prstClr val="black"/>
                </a:solidFill>
              </a:rPr>
              <a:t>&lt;/string</a:t>
            </a:r>
            <a:r>
              <a:rPr lang="en-US" altLang="ko-KR" dirty="0" smtClean="0">
                <a:solidFill>
                  <a:prstClr val="black"/>
                </a:solidFill>
              </a:rPr>
              <a:t>&gt;</a:t>
            </a:r>
          </a:p>
          <a:p>
            <a:r>
              <a:rPr lang="en-US" altLang="ko-KR" dirty="0" smtClean="0">
                <a:solidFill>
                  <a:prstClr val="black"/>
                </a:solidFill>
              </a:rPr>
              <a:t>&lt;</a:t>
            </a:r>
            <a:r>
              <a:rPr lang="en-US" altLang="ko-KR" dirty="0">
                <a:solidFill>
                  <a:prstClr val="black"/>
                </a:solidFill>
              </a:rPr>
              <a:t>string name="body01"&gt;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</a:t>
            </a:r>
            <a:r>
              <a:rPr lang="ko-KR" altLang="en-US" dirty="0">
                <a:solidFill>
                  <a:prstClr val="black"/>
                </a:solidFill>
              </a:rPr>
              <a:t>계절이 지나가는 하늘에는</a:t>
            </a:r>
            <a:r>
              <a:rPr lang="en-US" altLang="ko-KR" dirty="0">
                <a:solidFill>
                  <a:prstClr val="black"/>
                </a:solidFill>
              </a:rPr>
              <a:t>\n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</a:t>
            </a:r>
            <a:r>
              <a:rPr lang="ko-KR" altLang="en-US" dirty="0">
                <a:solidFill>
                  <a:prstClr val="black"/>
                </a:solidFill>
              </a:rPr>
              <a:t>가을로 가득 차 있습니다</a:t>
            </a:r>
            <a:r>
              <a:rPr lang="en-US" altLang="ko-KR" dirty="0">
                <a:solidFill>
                  <a:prstClr val="black"/>
                </a:solidFill>
              </a:rPr>
              <a:t>.\n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</a:t>
            </a:r>
            <a:r>
              <a:rPr lang="ko-KR" altLang="en-US" dirty="0">
                <a:solidFill>
                  <a:prstClr val="black"/>
                </a:solidFill>
              </a:rPr>
              <a:t>나는 아무 걱정도 없이</a:t>
            </a:r>
            <a:r>
              <a:rPr lang="en-US" altLang="ko-KR" dirty="0">
                <a:solidFill>
                  <a:prstClr val="black"/>
                </a:solidFill>
              </a:rPr>
              <a:t>\n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</a:t>
            </a:r>
            <a:r>
              <a:rPr lang="ko-KR" altLang="en-US" dirty="0">
                <a:solidFill>
                  <a:prstClr val="black"/>
                </a:solidFill>
              </a:rPr>
              <a:t>가을 속의 별들을 다 </a:t>
            </a:r>
            <a:r>
              <a:rPr lang="ko-KR" altLang="en-US" dirty="0" err="1">
                <a:solidFill>
                  <a:prstClr val="black"/>
                </a:solidFill>
              </a:rPr>
              <a:t>헤일</a:t>
            </a:r>
            <a:r>
              <a:rPr lang="ko-KR" altLang="en-US" dirty="0">
                <a:solidFill>
                  <a:prstClr val="black"/>
                </a:solidFill>
              </a:rPr>
              <a:t> 듯합니다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</a:p>
          <a:p>
            <a:r>
              <a:rPr lang="en-US" altLang="ko-KR" dirty="0" smtClean="0">
                <a:solidFill>
                  <a:prstClr val="black"/>
                </a:solidFill>
              </a:rPr>
              <a:t>&lt;/</a:t>
            </a:r>
            <a:r>
              <a:rPr lang="en-US" altLang="ko-KR" dirty="0">
                <a:solidFill>
                  <a:prstClr val="black"/>
                </a:solidFill>
              </a:rPr>
              <a:t>string&gt;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&lt;string name="title02"&gt;</a:t>
            </a:r>
            <a:r>
              <a:rPr lang="ko-KR" altLang="en-US" dirty="0">
                <a:solidFill>
                  <a:prstClr val="black"/>
                </a:solidFill>
              </a:rPr>
              <a:t>가지 않은 길</a:t>
            </a:r>
            <a:r>
              <a:rPr lang="en-US" altLang="ko-KR" dirty="0">
                <a:solidFill>
                  <a:prstClr val="black"/>
                </a:solidFill>
              </a:rPr>
              <a:t>&lt;/string&gt;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&lt;string name="author02"&gt;</a:t>
            </a:r>
            <a:r>
              <a:rPr lang="ko-KR" altLang="en-US" dirty="0" err="1">
                <a:solidFill>
                  <a:prstClr val="black"/>
                </a:solidFill>
              </a:rPr>
              <a:t>로버트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ko-KR" altLang="en-US" dirty="0" err="1">
                <a:solidFill>
                  <a:prstClr val="black"/>
                </a:solidFill>
              </a:rPr>
              <a:t>프로스트</a:t>
            </a:r>
            <a:r>
              <a:rPr lang="en-US" altLang="ko-KR" dirty="0">
                <a:solidFill>
                  <a:prstClr val="black"/>
                </a:solidFill>
              </a:rPr>
              <a:t>&lt;/string&gt;</a:t>
            </a:r>
          </a:p>
          <a:p>
            <a:r>
              <a:rPr lang="en-US" altLang="ko-KR" dirty="0" smtClean="0">
                <a:solidFill>
                  <a:prstClr val="black"/>
                </a:solidFill>
              </a:rPr>
              <a:t>&lt;</a:t>
            </a:r>
            <a:r>
              <a:rPr lang="en-US" altLang="ko-KR" dirty="0">
                <a:solidFill>
                  <a:prstClr val="black"/>
                </a:solidFill>
              </a:rPr>
              <a:t>string name="body02"&gt;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</a:t>
            </a:r>
            <a:r>
              <a:rPr lang="ko-KR" altLang="en-US" dirty="0">
                <a:solidFill>
                  <a:prstClr val="black"/>
                </a:solidFill>
              </a:rPr>
              <a:t>단풍 든 숲 속에 두 갈래 길이 있었습니다</a:t>
            </a:r>
            <a:r>
              <a:rPr lang="en-US" altLang="ko-KR" dirty="0">
                <a:solidFill>
                  <a:prstClr val="black"/>
                </a:solidFill>
              </a:rPr>
              <a:t>.\n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</a:t>
            </a:r>
            <a:r>
              <a:rPr lang="ko-KR" altLang="en-US" dirty="0">
                <a:solidFill>
                  <a:prstClr val="black"/>
                </a:solidFill>
              </a:rPr>
              <a:t>한 몸이 두 길을 가지 못하기에</a:t>
            </a:r>
            <a:r>
              <a:rPr lang="en-US" altLang="ko-KR" dirty="0">
                <a:solidFill>
                  <a:prstClr val="black"/>
                </a:solidFill>
              </a:rPr>
              <a:t>\n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</a:t>
            </a:r>
            <a:r>
              <a:rPr lang="ko-KR" altLang="en-US" dirty="0">
                <a:solidFill>
                  <a:prstClr val="black"/>
                </a:solidFill>
              </a:rPr>
              <a:t>탄식하며 한참을 서서</a:t>
            </a:r>
            <a:r>
              <a:rPr lang="en-US" altLang="ko-KR" dirty="0">
                <a:solidFill>
                  <a:prstClr val="black"/>
                </a:solidFill>
              </a:rPr>
              <a:t>\n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</a:t>
            </a:r>
            <a:r>
              <a:rPr lang="ko-KR" altLang="en-US" dirty="0">
                <a:solidFill>
                  <a:prstClr val="black"/>
                </a:solidFill>
              </a:rPr>
              <a:t>낮은 수풀로 꺾여 내려가는 길을</a:t>
            </a:r>
            <a:r>
              <a:rPr lang="en-US" altLang="ko-KR" dirty="0">
                <a:solidFill>
                  <a:prstClr val="black"/>
                </a:solidFill>
              </a:rPr>
              <a:t>\n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</a:t>
            </a:r>
            <a:r>
              <a:rPr lang="ko-KR" altLang="en-US" dirty="0">
                <a:solidFill>
                  <a:prstClr val="black"/>
                </a:solidFill>
              </a:rPr>
              <a:t>멀리 바라보았습니다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</a:p>
          <a:p>
            <a:r>
              <a:rPr lang="en-US" altLang="ko-KR" dirty="0" smtClean="0">
                <a:solidFill>
                  <a:prstClr val="black"/>
                </a:solidFill>
              </a:rPr>
              <a:t>&lt;/</a:t>
            </a:r>
            <a:r>
              <a:rPr lang="en-US" altLang="ko-KR" dirty="0">
                <a:solidFill>
                  <a:prstClr val="black"/>
                </a:solidFill>
              </a:rPr>
              <a:t>string</a:t>
            </a:r>
            <a:r>
              <a:rPr lang="en-US" altLang="ko-KR" dirty="0" smtClean="0">
                <a:solidFill>
                  <a:prstClr val="black"/>
                </a:solidFill>
              </a:rPr>
              <a:t>&gt;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&lt;/resources&gt;</a:t>
            </a:r>
          </a:p>
        </p:txBody>
      </p:sp>
    </p:spTree>
    <p:extLst>
      <p:ext uri="{BB962C8B-B14F-4D97-AF65-F5344CB8AC3E}">
        <p14:creationId xmlns:p14="http://schemas.microsoft.com/office/powerpoint/2010/main" val="123174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69922" b="53601"/>
          <a:stretch/>
        </p:blipFill>
        <p:spPr>
          <a:xfrm>
            <a:off x="307597" y="868481"/>
            <a:ext cx="4369069" cy="36788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3281" y="58723"/>
            <a:ext cx="1091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prstClr val="black"/>
                </a:solidFill>
              </a:rPr>
              <a:t>출력모양의 편집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solidFill>
                  <a:prstClr val="black"/>
                </a:solidFill>
              </a:rPr>
              <a:t>Drawable</a:t>
            </a:r>
            <a:r>
              <a:rPr lang="ko-KR" altLang="en-US" dirty="0" smtClean="0">
                <a:solidFill>
                  <a:prstClr val="black"/>
                </a:solidFill>
              </a:rPr>
              <a:t>폴더에서 오른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쪽 버튼을 눌러 </a:t>
            </a:r>
            <a:r>
              <a:rPr lang="en-US" altLang="ko-KR" dirty="0" smtClean="0">
                <a:solidFill>
                  <a:prstClr val="black"/>
                </a:solidFill>
              </a:rPr>
              <a:t>new</a:t>
            </a:r>
            <a:r>
              <a:rPr lang="en-US" altLang="ko-KR" dirty="0" smtClean="0">
                <a:solidFill>
                  <a:prstClr val="black"/>
                </a:solidFill>
                <a:sym typeface="Wingdings" panose="05000000000000000000" pitchFamily="2" charset="2"/>
              </a:rPr>
              <a:t> </a:t>
            </a:r>
            <a:r>
              <a:rPr lang="en-US" altLang="ko-KR" dirty="0" err="1" smtClean="0">
                <a:solidFill>
                  <a:prstClr val="black"/>
                </a:solidFill>
                <a:sym typeface="Wingdings" panose="05000000000000000000" pitchFamily="2" charset="2"/>
              </a:rPr>
              <a:t>drawable</a:t>
            </a:r>
            <a:r>
              <a:rPr lang="en-US" altLang="ko-KR" dirty="0" smtClean="0">
                <a:solidFill>
                  <a:prstClr val="black"/>
                </a:solidFill>
                <a:sym typeface="Wingdings" panose="05000000000000000000" pitchFamily="2" charset="2"/>
              </a:rPr>
              <a:t> resource file</a:t>
            </a:r>
            <a:r>
              <a:rPr lang="ko-KR" altLang="en-US" dirty="0" smtClean="0">
                <a:solidFill>
                  <a:prstClr val="black"/>
                </a:solidFill>
                <a:sym typeface="Wingdings" panose="05000000000000000000" pitchFamily="2" charset="2"/>
              </a:rPr>
              <a:t>을 클릭하여 파일명을 생성한다</a:t>
            </a:r>
            <a:r>
              <a:rPr lang="en-US" altLang="ko-KR" dirty="0" smtClean="0">
                <a:solidFill>
                  <a:prstClr val="black"/>
                </a:solidFill>
                <a:sym typeface="Wingdings" panose="05000000000000000000" pitchFamily="2" charset="2"/>
              </a:rPr>
              <a:t>.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294" y="1565189"/>
            <a:ext cx="6727831" cy="402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[shape_title.xml]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29836" b="24781"/>
          <a:stretch/>
        </p:blipFill>
        <p:spPr>
          <a:xfrm>
            <a:off x="224287" y="369333"/>
            <a:ext cx="10282687" cy="620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21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8897" y="0"/>
            <a:ext cx="11796583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prstClr val="black"/>
                </a:solidFill>
              </a:rPr>
              <a:t>&lt;shape</a:t>
            </a:r>
          </a:p>
          <a:p>
            <a:r>
              <a:rPr lang="en-US" altLang="ko-KR" sz="2400" dirty="0">
                <a:solidFill>
                  <a:prstClr val="black"/>
                </a:solidFill>
              </a:rPr>
              <a:t>    </a:t>
            </a:r>
            <a:r>
              <a:rPr lang="en-US" altLang="ko-KR" sz="2400" dirty="0" err="1">
                <a:solidFill>
                  <a:prstClr val="black"/>
                </a:solidFill>
              </a:rPr>
              <a:t>xmlns:android</a:t>
            </a:r>
            <a:r>
              <a:rPr lang="en-US" altLang="ko-KR" sz="2400" dirty="0">
                <a:solidFill>
                  <a:prstClr val="black"/>
                </a:solidFill>
              </a:rPr>
              <a:t>="http://schemas.android.com/</a:t>
            </a:r>
            <a:r>
              <a:rPr lang="en-US" altLang="ko-KR" sz="2400" dirty="0" err="1">
                <a:solidFill>
                  <a:prstClr val="black"/>
                </a:solidFill>
              </a:rPr>
              <a:t>apk</a:t>
            </a:r>
            <a:r>
              <a:rPr lang="en-US" altLang="ko-KR" sz="2400" dirty="0">
                <a:solidFill>
                  <a:prstClr val="black"/>
                </a:solidFill>
              </a:rPr>
              <a:t>/res/android"</a:t>
            </a:r>
          </a:p>
          <a:p>
            <a:r>
              <a:rPr lang="en-US" altLang="ko-KR" sz="2400" dirty="0">
                <a:solidFill>
                  <a:prstClr val="black"/>
                </a:solidFill>
              </a:rPr>
              <a:t>    </a:t>
            </a:r>
            <a:r>
              <a:rPr lang="en-US" altLang="ko-KR" sz="2400" dirty="0" err="1">
                <a:solidFill>
                  <a:prstClr val="black"/>
                </a:solidFill>
              </a:rPr>
              <a:t>android:shape</a:t>
            </a:r>
            <a:r>
              <a:rPr lang="en-US" altLang="ko-KR" sz="2400" dirty="0">
                <a:solidFill>
                  <a:prstClr val="black"/>
                </a:solidFill>
              </a:rPr>
              <a:t>="rectangle"  &gt;</a:t>
            </a:r>
          </a:p>
          <a:p>
            <a:endParaRPr lang="en-US" altLang="ko-KR" sz="2400" dirty="0">
              <a:solidFill>
                <a:prstClr val="black"/>
              </a:solidFill>
            </a:endParaRPr>
          </a:p>
          <a:p>
            <a:r>
              <a:rPr lang="en-US" altLang="ko-KR" sz="2400" dirty="0">
                <a:solidFill>
                  <a:prstClr val="black"/>
                </a:solidFill>
              </a:rPr>
              <a:t>    &lt;solid </a:t>
            </a:r>
            <a:r>
              <a:rPr lang="en-US" altLang="ko-KR" sz="2400" dirty="0" err="1">
                <a:solidFill>
                  <a:prstClr val="black"/>
                </a:solidFill>
              </a:rPr>
              <a:t>android:color</a:t>
            </a:r>
            <a:r>
              <a:rPr lang="en-US" altLang="ko-KR" sz="2400" dirty="0">
                <a:solidFill>
                  <a:prstClr val="black"/>
                </a:solidFill>
              </a:rPr>
              <a:t>="#3061380B" /&gt;</a:t>
            </a:r>
          </a:p>
          <a:p>
            <a:endParaRPr lang="en-US" altLang="ko-KR" sz="2400" dirty="0">
              <a:solidFill>
                <a:prstClr val="black"/>
              </a:solidFill>
            </a:endParaRPr>
          </a:p>
          <a:p>
            <a:r>
              <a:rPr lang="en-US" altLang="ko-KR" sz="2400" dirty="0">
                <a:solidFill>
                  <a:prstClr val="black"/>
                </a:solidFill>
              </a:rPr>
              <a:t>    &lt;padding</a:t>
            </a:r>
          </a:p>
          <a:p>
            <a:r>
              <a:rPr lang="en-US" altLang="ko-KR" sz="2400" dirty="0">
                <a:solidFill>
                  <a:prstClr val="black"/>
                </a:solidFill>
              </a:rPr>
              <a:t>        </a:t>
            </a:r>
            <a:r>
              <a:rPr lang="en-US" altLang="ko-KR" sz="2400" dirty="0" err="1">
                <a:solidFill>
                  <a:prstClr val="black"/>
                </a:solidFill>
              </a:rPr>
              <a:t>android:left</a:t>
            </a:r>
            <a:r>
              <a:rPr lang="en-US" altLang="ko-KR" sz="2400" dirty="0">
                <a:solidFill>
                  <a:prstClr val="black"/>
                </a:solidFill>
              </a:rPr>
              <a:t>="10dp"</a:t>
            </a:r>
          </a:p>
          <a:p>
            <a:r>
              <a:rPr lang="en-US" altLang="ko-KR" sz="2400" dirty="0">
                <a:solidFill>
                  <a:prstClr val="black"/>
                </a:solidFill>
              </a:rPr>
              <a:t>        </a:t>
            </a:r>
            <a:r>
              <a:rPr lang="en-US" altLang="ko-KR" sz="2400" dirty="0" err="1">
                <a:solidFill>
                  <a:prstClr val="black"/>
                </a:solidFill>
              </a:rPr>
              <a:t>android:top</a:t>
            </a:r>
            <a:r>
              <a:rPr lang="en-US" altLang="ko-KR" sz="2400" dirty="0">
                <a:solidFill>
                  <a:prstClr val="black"/>
                </a:solidFill>
              </a:rPr>
              <a:t>="2dp"</a:t>
            </a:r>
          </a:p>
          <a:p>
            <a:r>
              <a:rPr lang="en-US" altLang="ko-KR" sz="2400" dirty="0">
                <a:solidFill>
                  <a:prstClr val="black"/>
                </a:solidFill>
              </a:rPr>
              <a:t>        </a:t>
            </a:r>
            <a:r>
              <a:rPr lang="en-US" altLang="ko-KR" sz="2400" dirty="0" err="1">
                <a:solidFill>
                  <a:prstClr val="black"/>
                </a:solidFill>
              </a:rPr>
              <a:t>android:right</a:t>
            </a:r>
            <a:r>
              <a:rPr lang="en-US" altLang="ko-KR" sz="2400" dirty="0">
                <a:solidFill>
                  <a:prstClr val="black"/>
                </a:solidFill>
              </a:rPr>
              <a:t>="10dp"</a:t>
            </a:r>
          </a:p>
          <a:p>
            <a:r>
              <a:rPr lang="en-US" altLang="ko-KR" sz="2400" dirty="0">
                <a:solidFill>
                  <a:prstClr val="black"/>
                </a:solidFill>
              </a:rPr>
              <a:t>        </a:t>
            </a:r>
            <a:r>
              <a:rPr lang="en-US" altLang="ko-KR" sz="2400" dirty="0" err="1">
                <a:solidFill>
                  <a:prstClr val="black"/>
                </a:solidFill>
              </a:rPr>
              <a:t>android:bottom</a:t>
            </a:r>
            <a:r>
              <a:rPr lang="en-US" altLang="ko-KR" sz="2400" dirty="0">
                <a:solidFill>
                  <a:prstClr val="black"/>
                </a:solidFill>
              </a:rPr>
              <a:t>="2dp"    &gt;</a:t>
            </a:r>
          </a:p>
          <a:p>
            <a:r>
              <a:rPr lang="en-US" altLang="ko-KR" sz="2400" dirty="0">
                <a:solidFill>
                  <a:prstClr val="black"/>
                </a:solidFill>
              </a:rPr>
              <a:t>    &lt;/padding&gt;</a:t>
            </a:r>
          </a:p>
          <a:p>
            <a:endParaRPr lang="en-US" altLang="ko-KR" sz="2400" dirty="0">
              <a:solidFill>
                <a:prstClr val="black"/>
              </a:solidFill>
            </a:endParaRPr>
          </a:p>
          <a:p>
            <a:r>
              <a:rPr lang="en-US" altLang="ko-KR" sz="2400" dirty="0">
                <a:solidFill>
                  <a:prstClr val="black"/>
                </a:solidFill>
              </a:rPr>
              <a:t>    &lt;corners</a:t>
            </a:r>
          </a:p>
          <a:p>
            <a:r>
              <a:rPr lang="en-US" altLang="ko-KR" sz="2400" dirty="0">
                <a:solidFill>
                  <a:prstClr val="black"/>
                </a:solidFill>
              </a:rPr>
              <a:t>        </a:t>
            </a:r>
            <a:r>
              <a:rPr lang="en-US" altLang="ko-KR" sz="2400" dirty="0" err="1">
                <a:solidFill>
                  <a:prstClr val="black"/>
                </a:solidFill>
              </a:rPr>
              <a:t>android:radius</a:t>
            </a:r>
            <a:r>
              <a:rPr lang="en-US" altLang="ko-KR" sz="2400" dirty="0">
                <a:solidFill>
                  <a:prstClr val="black"/>
                </a:solidFill>
              </a:rPr>
              <a:t>="5dp"   &gt;</a:t>
            </a:r>
          </a:p>
          <a:p>
            <a:r>
              <a:rPr lang="en-US" altLang="ko-KR" sz="2400" dirty="0">
                <a:solidFill>
                  <a:prstClr val="black"/>
                </a:solidFill>
              </a:rPr>
              <a:t>    &lt;/corners&gt;</a:t>
            </a:r>
          </a:p>
          <a:p>
            <a:endParaRPr lang="en-US" altLang="ko-KR" sz="2400" dirty="0">
              <a:solidFill>
                <a:prstClr val="black"/>
              </a:solidFill>
            </a:endParaRPr>
          </a:p>
          <a:p>
            <a:r>
              <a:rPr lang="en-US" altLang="ko-KR" sz="2400" dirty="0">
                <a:solidFill>
                  <a:prstClr val="black"/>
                </a:solidFill>
              </a:rPr>
              <a:t>&lt;/shape&gt;</a:t>
            </a:r>
            <a:endParaRPr lang="ko-KR" altLang="en-US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13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[shape_list.xml]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29341" b="11255"/>
          <a:stretch/>
        </p:blipFill>
        <p:spPr>
          <a:xfrm>
            <a:off x="1966822" y="184666"/>
            <a:ext cx="9333782" cy="628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5373" y="142769"/>
            <a:ext cx="112776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&lt;shape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</a:t>
            </a:r>
            <a:r>
              <a:rPr lang="en-US" altLang="ko-KR" dirty="0" err="1">
                <a:solidFill>
                  <a:prstClr val="black"/>
                </a:solidFill>
              </a:rPr>
              <a:t>xmlns:android</a:t>
            </a:r>
            <a:r>
              <a:rPr lang="en-US" altLang="ko-KR" dirty="0">
                <a:solidFill>
                  <a:prstClr val="black"/>
                </a:solidFill>
              </a:rPr>
              <a:t>="http://schemas.android.com/</a:t>
            </a:r>
            <a:r>
              <a:rPr lang="en-US" altLang="ko-KR" dirty="0" err="1">
                <a:solidFill>
                  <a:prstClr val="black"/>
                </a:solidFill>
              </a:rPr>
              <a:t>apk</a:t>
            </a:r>
            <a:r>
              <a:rPr lang="en-US" altLang="ko-KR" dirty="0">
                <a:solidFill>
                  <a:prstClr val="black"/>
                </a:solidFill>
              </a:rPr>
              <a:t>/res/android"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</a:t>
            </a:r>
            <a:r>
              <a:rPr lang="en-US" altLang="ko-KR" dirty="0" err="1">
                <a:solidFill>
                  <a:prstClr val="black"/>
                </a:solidFill>
              </a:rPr>
              <a:t>android:shape</a:t>
            </a:r>
            <a:r>
              <a:rPr lang="en-US" altLang="ko-KR" dirty="0">
                <a:solidFill>
                  <a:prstClr val="black"/>
                </a:solidFill>
              </a:rPr>
              <a:t>="rectangle"  &gt;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   &lt;solid </a:t>
            </a:r>
            <a:r>
              <a:rPr lang="en-US" altLang="ko-KR" dirty="0" err="1">
                <a:solidFill>
                  <a:prstClr val="black"/>
                </a:solidFill>
              </a:rPr>
              <a:t>android:color</a:t>
            </a:r>
            <a:r>
              <a:rPr lang="en-US" altLang="ko-KR" dirty="0">
                <a:solidFill>
                  <a:prstClr val="black"/>
                </a:solidFill>
              </a:rPr>
              <a:t>="#1061380B" /&gt;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   &lt;stroke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android:width</a:t>
            </a:r>
            <a:r>
              <a:rPr lang="en-US" altLang="ko-KR" dirty="0">
                <a:solidFill>
                  <a:prstClr val="black"/>
                </a:solidFill>
              </a:rPr>
              <a:t>="1dp"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android:color</a:t>
            </a:r>
            <a:r>
              <a:rPr lang="en-US" altLang="ko-KR" dirty="0">
                <a:solidFill>
                  <a:prstClr val="black"/>
                </a:solidFill>
              </a:rPr>
              <a:t>="#000000" &gt;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&lt;/stroke&gt;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   &lt;padding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android:left</a:t>
            </a:r>
            <a:r>
              <a:rPr lang="en-US" altLang="ko-KR" dirty="0">
                <a:solidFill>
                  <a:prstClr val="black"/>
                </a:solidFill>
              </a:rPr>
              <a:t>="10dp"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android:top</a:t>
            </a:r>
            <a:r>
              <a:rPr lang="en-US" altLang="ko-KR" dirty="0">
                <a:solidFill>
                  <a:prstClr val="black"/>
                </a:solidFill>
              </a:rPr>
              <a:t>="5dp"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android:right</a:t>
            </a:r>
            <a:r>
              <a:rPr lang="en-US" altLang="ko-KR" dirty="0">
                <a:solidFill>
                  <a:prstClr val="black"/>
                </a:solidFill>
              </a:rPr>
              <a:t>="10dp"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android:bottom</a:t>
            </a:r>
            <a:r>
              <a:rPr lang="en-US" altLang="ko-KR" dirty="0">
                <a:solidFill>
                  <a:prstClr val="black"/>
                </a:solidFill>
              </a:rPr>
              <a:t>="5dp" &gt;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&lt;/padding&gt;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   &lt;corners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android:radius</a:t>
            </a:r>
            <a:r>
              <a:rPr lang="en-US" altLang="ko-KR" dirty="0">
                <a:solidFill>
                  <a:prstClr val="black"/>
                </a:solidFill>
              </a:rPr>
              <a:t>="10dp" &gt;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&lt;/corners&gt;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&lt;/shape&gt;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04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518" y="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[activity_main.xml]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22985" b="9190"/>
          <a:stretch/>
        </p:blipFill>
        <p:spPr>
          <a:xfrm>
            <a:off x="491705" y="301924"/>
            <a:ext cx="9635706" cy="639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87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43482" y="0"/>
            <a:ext cx="10635049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&lt;?xml version="1.0" encoding="utf-8"?&gt;</a:t>
            </a:r>
          </a:p>
          <a:p>
            <a:r>
              <a:rPr lang="en-US" altLang="ko-KR" sz="1600" dirty="0"/>
              <a:t>&lt;</a:t>
            </a:r>
            <a:r>
              <a:rPr lang="en-US" altLang="ko-KR" sz="1600" dirty="0" err="1"/>
              <a:t>LinearLayout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xmlns:android</a:t>
            </a:r>
            <a:r>
              <a:rPr lang="en-US" altLang="ko-KR" sz="1600" dirty="0"/>
              <a:t>="http://schemas.android.com/</a:t>
            </a:r>
            <a:r>
              <a:rPr lang="en-US" altLang="ko-KR" sz="1600" dirty="0" err="1"/>
              <a:t>apk</a:t>
            </a:r>
            <a:r>
              <a:rPr lang="en-US" altLang="ko-KR" sz="1600" dirty="0"/>
              <a:t>/res/android"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android:orientation</a:t>
            </a:r>
            <a:r>
              <a:rPr lang="en-US" altLang="ko-KR" sz="1600" dirty="0"/>
              <a:t>="vertical"</a:t>
            </a:r>
          </a:p>
          <a:p>
            <a:r>
              <a:rPr lang="en-US" altLang="ko-KR" sz="1600" dirty="0"/>
              <a:t>   </a:t>
            </a:r>
            <a:r>
              <a:rPr lang="en-US" altLang="ko-KR" sz="1600" dirty="0" smtClean="0"/>
              <a:t> </a:t>
            </a:r>
            <a:r>
              <a:rPr lang="en-US" altLang="ko-KR" sz="1600" dirty="0" err="1"/>
              <a:t>android:paddingBottom</a:t>
            </a:r>
            <a:r>
              <a:rPr lang="en-US" altLang="ko-KR" sz="1600" dirty="0"/>
              <a:t>="20dp"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android:paddingLeft</a:t>
            </a:r>
            <a:r>
              <a:rPr lang="en-US" altLang="ko-KR" sz="1600" dirty="0"/>
              <a:t>="20dp"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android:paddingRight</a:t>
            </a:r>
            <a:r>
              <a:rPr lang="en-US" altLang="ko-KR" sz="1600" dirty="0"/>
              <a:t>="20dp"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android:paddingTop</a:t>
            </a:r>
            <a:r>
              <a:rPr lang="en-US" altLang="ko-KR" sz="1600" dirty="0"/>
              <a:t>="20dp"&gt;</a:t>
            </a:r>
          </a:p>
          <a:p>
            <a:r>
              <a:rPr lang="en-US" altLang="ko-KR" sz="1600" dirty="0"/>
              <a:t>    &lt;</a:t>
            </a:r>
            <a:r>
              <a:rPr lang="en-US" altLang="ko-KR" sz="1600" dirty="0" err="1"/>
              <a:t>LinearLayout</a:t>
            </a:r>
            <a:endParaRPr lang="en-US" altLang="ko-KR" sz="1600" dirty="0"/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android:orientation</a:t>
            </a:r>
            <a:r>
              <a:rPr lang="en-US" altLang="ko-KR" sz="1600" dirty="0"/>
              <a:t>="vertical"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android:background</a:t>
            </a:r>
            <a:r>
              <a:rPr lang="en-US" altLang="ko-KR" sz="1600" dirty="0"/>
              <a:t>="@</a:t>
            </a:r>
            <a:r>
              <a:rPr lang="en-US" altLang="ko-KR" sz="1600" dirty="0" err="1"/>
              <a:t>drawable</a:t>
            </a:r>
            <a:r>
              <a:rPr lang="en-US" altLang="ko-KR" sz="1600" dirty="0"/>
              <a:t>/</a:t>
            </a:r>
            <a:r>
              <a:rPr lang="en-US" altLang="ko-KR" sz="1600" dirty="0" err="1"/>
              <a:t>shape_list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android:id</a:t>
            </a:r>
            <a:r>
              <a:rPr lang="en-US" altLang="ko-KR" sz="1600" dirty="0"/>
              <a:t>="@+id/poem01"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android:tag</a:t>
            </a:r>
            <a:r>
              <a:rPr lang="en-US" altLang="ko-KR" sz="1600" dirty="0"/>
              <a:t>="01"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android:clickable</a:t>
            </a:r>
            <a:r>
              <a:rPr lang="en-US" altLang="ko-KR" sz="1600" dirty="0"/>
              <a:t>="true"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android:onClick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displayPoem</a:t>
            </a:r>
            <a:r>
              <a:rPr lang="en-US" altLang="ko-KR" sz="1600" dirty="0"/>
              <a:t>" &gt;</a:t>
            </a:r>
          </a:p>
          <a:p>
            <a:r>
              <a:rPr lang="en-US" altLang="ko-KR" sz="1600" dirty="0"/>
              <a:t>        &lt;</a:t>
            </a:r>
            <a:r>
              <a:rPr lang="en-US" altLang="ko-KR" sz="1600" dirty="0" err="1"/>
              <a:t>TextView</a:t>
            </a:r>
            <a:endParaRPr lang="en-US" altLang="ko-KR" sz="1600" dirty="0"/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android:text</a:t>
            </a:r>
            <a:r>
              <a:rPr lang="en-US" altLang="ko-KR" sz="1600" dirty="0"/>
              <a:t>="@string/title01"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android:textSize</a:t>
            </a:r>
            <a:r>
              <a:rPr lang="en-US" altLang="ko-KR" sz="1600" dirty="0"/>
              <a:t>="18sp"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android:gravity</a:t>
            </a:r>
            <a:r>
              <a:rPr lang="en-US" altLang="ko-KR" sz="1600" dirty="0"/>
              <a:t>="center"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android:textStyle</a:t>
            </a:r>
            <a:r>
              <a:rPr lang="en-US" altLang="ko-KR" sz="1600" dirty="0"/>
              <a:t>="bold"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android:textColor</a:t>
            </a:r>
            <a:r>
              <a:rPr lang="en-US" altLang="ko-KR" sz="1600" dirty="0"/>
              <a:t>="#61380B"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android:background</a:t>
            </a:r>
            <a:r>
              <a:rPr lang="en-US" altLang="ko-KR" sz="1600" dirty="0"/>
              <a:t>="@</a:t>
            </a:r>
            <a:r>
              <a:rPr lang="en-US" altLang="ko-KR" sz="1600" dirty="0" err="1"/>
              <a:t>drawable</a:t>
            </a:r>
            <a:r>
              <a:rPr lang="en-US" altLang="ko-KR" sz="1600" dirty="0"/>
              <a:t>/</a:t>
            </a:r>
            <a:r>
              <a:rPr lang="en-US" altLang="ko-KR" sz="1600" dirty="0" err="1"/>
              <a:t>shape_title</a:t>
            </a:r>
            <a:r>
              <a:rPr lang="en-US" altLang="ko-KR" sz="1600" dirty="0"/>
              <a:t>" /&gt;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4013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8430" y="164600"/>
            <a:ext cx="838611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="@string/author01"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android:textSize</a:t>
            </a:r>
            <a:r>
              <a:rPr lang="en-US" altLang="ko-KR" dirty="0"/>
              <a:t>="15sp"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android:textColor</a:t>
            </a:r>
            <a:r>
              <a:rPr lang="en-US" altLang="ko-KR" dirty="0"/>
              <a:t>="#22741C" /&gt;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="@string/body01"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android:singleLine</a:t>
            </a:r>
            <a:r>
              <a:rPr lang="en-US" altLang="ko-KR" dirty="0"/>
              <a:t>="true"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android:ellipsize</a:t>
            </a:r>
            <a:r>
              <a:rPr lang="en-US" altLang="ko-KR" dirty="0"/>
              <a:t>="end"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android:textSize</a:t>
            </a:r>
            <a:r>
              <a:rPr lang="en-US" altLang="ko-KR" dirty="0"/>
              <a:t>="15sp"  /&gt;</a:t>
            </a:r>
          </a:p>
          <a:p>
            <a:r>
              <a:rPr lang="en-US" altLang="ko-KR" dirty="0"/>
              <a:t>    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56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7746" y="348993"/>
            <a:ext cx="11764108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// </a:t>
            </a:r>
            <a:r>
              <a:rPr lang="ko-KR" altLang="en-US" dirty="0"/>
              <a:t>버튼 매핑</a:t>
            </a:r>
          </a:p>
          <a:p>
            <a:r>
              <a:rPr lang="ko-KR" altLang="en-US" dirty="0"/>
              <a:t>        </a:t>
            </a:r>
            <a:r>
              <a:rPr lang="en-US" altLang="ko-KR" dirty="0" err="1"/>
              <a:t>btnSh</a:t>
            </a:r>
            <a:r>
              <a:rPr lang="en-US" altLang="ko-KR" dirty="0"/>
              <a:t> = (Button) </a:t>
            </a:r>
            <a:r>
              <a:rPr lang="en-US" altLang="ko-KR" dirty="0" err="1"/>
              <a:t>findViewById</a:t>
            </a:r>
            <a:r>
              <a:rPr lang="en-US" altLang="ko-KR" dirty="0"/>
              <a:t>(</a:t>
            </a:r>
            <a:r>
              <a:rPr lang="en-US" altLang="ko-KR" dirty="0" err="1"/>
              <a:t>R.id.btnShort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btnLo</a:t>
            </a:r>
            <a:r>
              <a:rPr lang="en-US" altLang="ko-KR" dirty="0"/>
              <a:t> = (Button) </a:t>
            </a:r>
            <a:r>
              <a:rPr lang="en-US" altLang="ko-KR" dirty="0" err="1"/>
              <a:t>findViewById</a:t>
            </a:r>
            <a:r>
              <a:rPr lang="en-US" altLang="ko-KR" dirty="0"/>
              <a:t>(</a:t>
            </a:r>
            <a:r>
              <a:rPr lang="en-US" altLang="ko-KR" dirty="0" err="1"/>
              <a:t>R.id.btnLong</a:t>
            </a:r>
            <a:r>
              <a:rPr lang="en-US" altLang="ko-KR" dirty="0"/>
              <a:t>);</a:t>
            </a:r>
          </a:p>
          <a:p>
            <a:endParaRPr lang="en-US" altLang="ko-KR" dirty="0"/>
          </a:p>
          <a:p>
            <a:r>
              <a:rPr lang="en-US" altLang="ko-KR" dirty="0"/>
              <a:t>        // </a:t>
            </a:r>
            <a:r>
              <a:rPr lang="ko-KR" altLang="en-US" dirty="0"/>
              <a:t>버튼 클릭 이벤트 정의</a:t>
            </a:r>
          </a:p>
          <a:p>
            <a:r>
              <a:rPr lang="ko-KR" altLang="en-US" dirty="0"/>
              <a:t>        </a:t>
            </a:r>
            <a:r>
              <a:rPr lang="en-US" altLang="ko-KR" dirty="0" err="1"/>
              <a:t>btnSh.setOnClickListener</a:t>
            </a:r>
            <a:r>
              <a:rPr lang="en-US" altLang="ko-KR" dirty="0"/>
              <a:t>(this);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btnLo.setOnClickListener</a:t>
            </a:r>
            <a:r>
              <a:rPr lang="en-US" altLang="ko-KR" dirty="0"/>
              <a:t>(this);</a:t>
            </a:r>
          </a:p>
          <a:p>
            <a:r>
              <a:rPr lang="en-US" altLang="ko-KR" dirty="0"/>
              <a:t>    }</a:t>
            </a:r>
          </a:p>
          <a:p>
            <a:endParaRPr lang="en-US" altLang="ko-KR" dirty="0"/>
          </a:p>
          <a:p>
            <a:r>
              <a:rPr lang="en-US" altLang="ko-KR" dirty="0"/>
              <a:t>    // </a:t>
            </a:r>
            <a:r>
              <a:rPr lang="ko-KR" altLang="en-US" dirty="0"/>
              <a:t>버튼 이벤트 정의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@Override</a:t>
            </a:r>
          </a:p>
          <a:p>
            <a:r>
              <a:rPr lang="en-US" altLang="ko-KR" dirty="0"/>
              <a:t>    public void </a:t>
            </a:r>
            <a:r>
              <a:rPr lang="en-US" altLang="ko-KR" dirty="0" err="1"/>
              <a:t>onClick</a:t>
            </a:r>
            <a:r>
              <a:rPr lang="en-US" altLang="ko-KR" dirty="0"/>
              <a:t>(View v) {</a:t>
            </a:r>
          </a:p>
          <a:p>
            <a:r>
              <a:rPr lang="en-US" altLang="ko-KR" dirty="0"/>
              <a:t>        switch (</a:t>
            </a:r>
            <a:r>
              <a:rPr lang="en-US" altLang="ko-KR" dirty="0" err="1"/>
              <a:t>v.getId</a:t>
            </a:r>
            <a:r>
              <a:rPr lang="en-US" altLang="ko-KR" dirty="0"/>
              <a:t>()) {</a:t>
            </a:r>
          </a:p>
          <a:p>
            <a:r>
              <a:rPr lang="en-US" altLang="ko-KR" dirty="0"/>
              <a:t>            case </a:t>
            </a:r>
            <a:r>
              <a:rPr lang="en-US" altLang="ko-KR" dirty="0" err="1"/>
              <a:t>R.id.btnShort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Toast.makeText</a:t>
            </a:r>
            <a:r>
              <a:rPr lang="en-US" altLang="ko-KR" dirty="0"/>
              <a:t>(</a:t>
            </a:r>
            <a:r>
              <a:rPr lang="en-US" altLang="ko-KR" dirty="0" err="1"/>
              <a:t>getApplicationContext</a:t>
            </a:r>
            <a:r>
              <a:rPr lang="en-US" altLang="ko-KR" dirty="0"/>
              <a:t>(), "</a:t>
            </a:r>
            <a:r>
              <a:rPr lang="ko-KR" altLang="en-US" dirty="0"/>
              <a:t>짧게 출력 </a:t>
            </a:r>
            <a:r>
              <a:rPr lang="en-US" altLang="ko-KR" dirty="0"/>
              <a:t>Hello World!", </a:t>
            </a:r>
            <a:r>
              <a:rPr lang="en-US" altLang="ko-KR" dirty="0" err="1"/>
              <a:t>Toast.LENGTH_SHORT</a:t>
            </a:r>
            <a:r>
              <a:rPr lang="en-US" altLang="ko-KR" dirty="0"/>
              <a:t>).show();</a:t>
            </a:r>
          </a:p>
          <a:p>
            <a:r>
              <a:rPr lang="en-US" altLang="ko-KR" dirty="0"/>
              <a:t>                break;</a:t>
            </a:r>
          </a:p>
          <a:p>
            <a:r>
              <a:rPr lang="en-US" altLang="ko-KR" dirty="0"/>
              <a:t>            case </a:t>
            </a:r>
            <a:r>
              <a:rPr lang="en-US" altLang="ko-KR" dirty="0" err="1"/>
              <a:t>R.id.btnLong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Toast.makeText</a:t>
            </a:r>
            <a:r>
              <a:rPr lang="en-US" altLang="ko-KR" dirty="0"/>
              <a:t>(</a:t>
            </a:r>
            <a:r>
              <a:rPr lang="en-US" altLang="ko-KR" dirty="0" err="1"/>
              <a:t>getApplicationContext</a:t>
            </a:r>
            <a:r>
              <a:rPr lang="en-US" altLang="ko-KR" dirty="0"/>
              <a:t>(), "</a:t>
            </a:r>
            <a:r>
              <a:rPr lang="ko-KR" altLang="en-US" dirty="0"/>
              <a:t>길게 출력 </a:t>
            </a:r>
            <a:r>
              <a:rPr lang="en-US" altLang="ko-KR" dirty="0"/>
              <a:t>Hello World!", </a:t>
            </a:r>
            <a:r>
              <a:rPr lang="en-US" altLang="ko-KR" dirty="0" err="1"/>
              <a:t>Toast.LENGTH_LONG</a:t>
            </a:r>
            <a:r>
              <a:rPr lang="en-US" altLang="ko-KR" dirty="0"/>
              <a:t>).show();</a:t>
            </a:r>
          </a:p>
          <a:p>
            <a:r>
              <a:rPr lang="en-US" altLang="ko-KR" dirty="0"/>
              <a:t>                break;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40113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86031" y="117693"/>
            <a:ext cx="11458833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 &lt;</a:t>
            </a:r>
            <a:r>
              <a:rPr lang="en-US" altLang="ko-KR" dirty="0" err="1">
                <a:solidFill>
                  <a:prstClr val="black"/>
                </a:solidFill>
              </a:rPr>
              <a:t>LinearLayout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android:layout_width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en-US" altLang="ko-KR" dirty="0" err="1">
                <a:solidFill>
                  <a:prstClr val="black"/>
                </a:solidFill>
              </a:rPr>
              <a:t>match_parent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android:layout_height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en-US" altLang="ko-KR" dirty="0" err="1">
                <a:solidFill>
                  <a:prstClr val="black"/>
                </a:solidFill>
              </a:rPr>
              <a:t>wrap_content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android:orientation</a:t>
            </a:r>
            <a:r>
              <a:rPr lang="en-US" altLang="ko-KR" dirty="0">
                <a:solidFill>
                  <a:prstClr val="black"/>
                </a:solidFill>
              </a:rPr>
              <a:t>="vertical"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android:background</a:t>
            </a:r>
            <a:r>
              <a:rPr lang="en-US" altLang="ko-KR" dirty="0">
                <a:solidFill>
                  <a:prstClr val="black"/>
                </a:solidFill>
              </a:rPr>
              <a:t>="@</a:t>
            </a:r>
            <a:r>
              <a:rPr lang="en-US" altLang="ko-KR" dirty="0" err="1">
                <a:solidFill>
                  <a:prstClr val="black"/>
                </a:solidFill>
              </a:rPr>
              <a:t>drawable</a:t>
            </a:r>
            <a:r>
              <a:rPr lang="en-US" altLang="ko-KR" dirty="0">
                <a:solidFill>
                  <a:prstClr val="black"/>
                </a:solidFill>
              </a:rPr>
              <a:t>/</a:t>
            </a:r>
            <a:r>
              <a:rPr lang="en-US" altLang="ko-KR" dirty="0" err="1">
                <a:solidFill>
                  <a:prstClr val="black"/>
                </a:solidFill>
              </a:rPr>
              <a:t>shape_list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android:id</a:t>
            </a:r>
            <a:r>
              <a:rPr lang="en-US" altLang="ko-KR" dirty="0">
                <a:solidFill>
                  <a:prstClr val="black"/>
                </a:solidFill>
              </a:rPr>
              <a:t>="@+id/poem02"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android:tag</a:t>
            </a:r>
            <a:r>
              <a:rPr lang="en-US" altLang="ko-KR" dirty="0">
                <a:solidFill>
                  <a:prstClr val="black"/>
                </a:solidFill>
              </a:rPr>
              <a:t>="02"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android:clickable</a:t>
            </a:r>
            <a:r>
              <a:rPr lang="en-US" altLang="ko-KR" dirty="0">
                <a:solidFill>
                  <a:prstClr val="black"/>
                </a:solidFill>
              </a:rPr>
              <a:t>="true"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android:onClick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en-US" altLang="ko-KR" dirty="0" err="1">
                <a:solidFill>
                  <a:prstClr val="black"/>
                </a:solidFill>
              </a:rPr>
              <a:t>displayPoem</a:t>
            </a:r>
            <a:r>
              <a:rPr lang="en-US" altLang="ko-KR" dirty="0">
                <a:solidFill>
                  <a:prstClr val="black"/>
                </a:solidFill>
              </a:rPr>
              <a:t>" </a:t>
            </a:r>
            <a:r>
              <a:rPr lang="en-US" altLang="ko-KR" dirty="0" smtClean="0">
                <a:solidFill>
                  <a:prstClr val="black"/>
                </a:solidFill>
              </a:rPr>
              <a:t>&gt;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       &lt;</a:t>
            </a:r>
            <a:r>
              <a:rPr lang="en-US" altLang="ko-KR" dirty="0" err="1">
                <a:solidFill>
                  <a:prstClr val="black"/>
                </a:solidFill>
              </a:rPr>
              <a:t>TextView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           </a:t>
            </a:r>
            <a:r>
              <a:rPr lang="en-US" altLang="ko-KR" dirty="0" err="1">
                <a:solidFill>
                  <a:prstClr val="black"/>
                </a:solidFill>
              </a:rPr>
              <a:t>android:layout_width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en-US" altLang="ko-KR" dirty="0" err="1">
                <a:solidFill>
                  <a:prstClr val="black"/>
                </a:solidFill>
              </a:rPr>
              <a:t>match_parent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    </a:t>
            </a:r>
            <a:r>
              <a:rPr lang="en-US" altLang="ko-KR" dirty="0" err="1">
                <a:solidFill>
                  <a:prstClr val="black"/>
                </a:solidFill>
              </a:rPr>
              <a:t>android:layout_height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en-US" altLang="ko-KR" dirty="0" err="1">
                <a:solidFill>
                  <a:prstClr val="black"/>
                </a:solidFill>
              </a:rPr>
              <a:t>wrap_content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    </a:t>
            </a:r>
            <a:r>
              <a:rPr lang="en-US" altLang="ko-KR" dirty="0" err="1">
                <a:solidFill>
                  <a:prstClr val="black"/>
                </a:solidFill>
              </a:rPr>
              <a:t>android:text</a:t>
            </a:r>
            <a:r>
              <a:rPr lang="en-US" altLang="ko-KR" dirty="0">
                <a:solidFill>
                  <a:prstClr val="black"/>
                </a:solidFill>
              </a:rPr>
              <a:t>="@string/title02"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    </a:t>
            </a:r>
            <a:r>
              <a:rPr lang="en-US" altLang="ko-KR" dirty="0" err="1">
                <a:solidFill>
                  <a:prstClr val="black"/>
                </a:solidFill>
              </a:rPr>
              <a:t>android:textSize</a:t>
            </a:r>
            <a:r>
              <a:rPr lang="en-US" altLang="ko-KR" dirty="0">
                <a:solidFill>
                  <a:prstClr val="black"/>
                </a:solidFill>
              </a:rPr>
              <a:t>="18sp"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    </a:t>
            </a:r>
            <a:r>
              <a:rPr lang="en-US" altLang="ko-KR" dirty="0" err="1">
                <a:solidFill>
                  <a:prstClr val="black"/>
                </a:solidFill>
              </a:rPr>
              <a:t>android:gravity</a:t>
            </a:r>
            <a:r>
              <a:rPr lang="en-US" altLang="ko-KR" dirty="0">
                <a:solidFill>
                  <a:prstClr val="black"/>
                </a:solidFill>
              </a:rPr>
              <a:t>="center"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    </a:t>
            </a:r>
            <a:r>
              <a:rPr lang="en-US" altLang="ko-KR" dirty="0" err="1">
                <a:solidFill>
                  <a:prstClr val="black"/>
                </a:solidFill>
              </a:rPr>
              <a:t>android:textStyle</a:t>
            </a:r>
            <a:r>
              <a:rPr lang="en-US" altLang="ko-KR" dirty="0">
                <a:solidFill>
                  <a:prstClr val="black"/>
                </a:solidFill>
              </a:rPr>
              <a:t>="bold"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    </a:t>
            </a:r>
            <a:r>
              <a:rPr lang="en-US" altLang="ko-KR" dirty="0" err="1">
                <a:solidFill>
                  <a:prstClr val="black"/>
                </a:solidFill>
              </a:rPr>
              <a:t>android:textColor</a:t>
            </a:r>
            <a:r>
              <a:rPr lang="en-US" altLang="ko-KR" dirty="0">
                <a:solidFill>
                  <a:prstClr val="black"/>
                </a:solidFill>
              </a:rPr>
              <a:t>="#61380B"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    </a:t>
            </a:r>
            <a:r>
              <a:rPr lang="en-US" altLang="ko-KR" dirty="0" err="1">
                <a:solidFill>
                  <a:prstClr val="black"/>
                </a:solidFill>
              </a:rPr>
              <a:t>android:background</a:t>
            </a:r>
            <a:r>
              <a:rPr lang="en-US" altLang="ko-KR" dirty="0">
                <a:solidFill>
                  <a:prstClr val="black"/>
                </a:solidFill>
              </a:rPr>
              <a:t>="@</a:t>
            </a:r>
            <a:r>
              <a:rPr lang="en-US" altLang="ko-KR" dirty="0" err="1">
                <a:solidFill>
                  <a:prstClr val="black"/>
                </a:solidFill>
              </a:rPr>
              <a:t>drawable</a:t>
            </a:r>
            <a:r>
              <a:rPr lang="en-US" altLang="ko-KR" dirty="0">
                <a:solidFill>
                  <a:prstClr val="black"/>
                </a:solidFill>
              </a:rPr>
              <a:t>/</a:t>
            </a:r>
            <a:r>
              <a:rPr lang="en-US" altLang="ko-KR" dirty="0" err="1">
                <a:solidFill>
                  <a:prstClr val="black"/>
                </a:solidFill>
              </a:rPr>
              <a:t>shape_title</a:t>
            </a:r>
            <a:r>
              <a:rPr lang="en-US" altLang="ko-KR" dirty="0">
                <a:solidFill>
                  <a:prstClr val="black"/>
                </a:solidFill>
              </a:rPr>
              <a:t>" /&gt;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&lt;</a:t>
            </a:r>
            <a:r>
              <a:rPr lang="en-US" altLang="ko-KR" dirty="0" err="1">
                <a:solidFill>
                  <a:prstClr val="black"/>
                </a:solidFill>
              </a:rPr>
              <a:t>TextView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           </a:t>
            </a:r>
            <a:r>
              <a:rPr lang="en-US" altLang="ko-KR" dirty="0" err="1">
                <a:solidFill>
                  <a:prstClr val="black"/>
                </a:solidFill>
              </a:rPr>
              <a:t>android:layout_width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en-US" altLang="ko-KR" dirty="0" err="1">
                <a:solidFill>
                  <a:prstClr val="black"/>
                </a:solidFill>
              </a:rPr>
              <a:t>match_parent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    </a:t>
            </a:r>
            <a:r>
              <a:rPr lang="en-US" altLang="ko-KR" dirty="0" err="1">
                <a:solidFill>
                  <a:prstClr val="black"/>
                </a:solidFill>
              </a:rPr>
              <a:t>android:layout_height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en-US" altLang="ko-KR" dirty="0" err="1">
                <a:solidFill>
                  <a:prstClr val="black"/>
                </a:solidFill>
              </a:rPr>
              <a:t>wrap_content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    </a:t>
            </a:r>
            <a:r>
              <a:rPr lang="en-US" altLang="ko-KR" dirty="0" err="1">
                <a:solidFill>
                  <a:prstClr val="black"/>
                </a:solidFill>
              </a:rPr>
              <a:t>android:text</a:t>
            </a:r>
            <a:r>
              <a:rPr lang="en-US" altLang="ko-KR" dirty="0">
                <a:solidFill>
                  <a:prstClr val="black"/>
                </a:solidFill>
              </a:rPr>
              <a:t>="@string/author02"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    </a:t>
            </a:r>
            <a:r>
              <a:rPr lang="en-US" altLang="ko-KR" dirty="0" err="1">
                <a:solidFill>
                  <a:prstClr val="black"/>
                </a:solidFill>
              </a:rPr>
              <a:t>android:textSize</a:t>
            </a:r>
            <a:r>
              <a:rPr lang="en-US" altLang="ko-KR" dirty="0">
                <a:solidFill>
                  <a:prstClr val="black"/>
                </a:solidFill>
              </a:rPr>
              <a:t>="15sp"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    </a:t>
            </a:r>
            <a:r>
              <a:rPr lang="en-US" altLang="ko-KR" dirty="0" err="1">
                <a:solidFill>
                  <a:prstClr val="black"/>
                </a:solidFill>
              </a:rPr>
              <a:t>android:textColor</a:t>
            </a:r>
            <a:r>
              <a:rPr lang="en-US" altLang="ko-KR" dirty="0">
                <a:solidFill>
                  <a:prstClr val="black"/>
                </a:solidFill>
              </a:rPr>
              <a:t>="#22741C" /&gt;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40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34314" y="655071"/>
            <a:ext cx="876505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="@string/body02"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android:singleLine</a:t>
            </a:r>
            <a:r>
              <a:rPr lang="en-US" altLang="ko-KR" dirty="0"/>
              <a:t>="true"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android:ellipsize</a:t>
            </a:r>
            <a:r>
              <a:rPr lang="en-US" altLang="ko-KR" dirty="0"/>
              <a:t>="end"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android:textSize</a:t>
            </a:r>
            <a:r>
              <a:rPr lang="en-US" altLang="ko-KR" dirty="0"/>
              <a:t>="15sp"  /&gt;</a:t>
            </a:r>
          </a:p>
          <a:p>
            <a:r>
              <a:rPr lang="en-US" altLang="ko-KR" dirty="0"/>
              <a:t>    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en-US" altLang="ko-KR" dirty="0"/>
              <a:t>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81196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6388" y="0"/>
            <a:ext cx="2046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[MainActivity.java]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29901" b="13051"/>
          <a:stretch/>
        </p:blipFill>
        <p:spPr>
          <a:xfrm>
            <a:off x="1078303" y="369332"/>
            <a:ext cx="9126746" cy="636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3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97359" y="0"/>
            <a:ext cx="8876038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package </a:t>
            </a:r>
            <a:r>
              <a:rPr lang="en-US" altLang="ko-KR" dirty="0" err="1">
                <a:solidFill>
                  <a:prstClr val="black"/>
                </a:solidFill>
              </a:rPr>
              <a:t>com.example.event</a:t>
            </a:r>
            <a:r>
              <a:rPr lang="en-US" altLang="ko-KR" dirty="0">
                <a:solidFill>
                  <a:prstClr val="black"/>
                </a:solidFill>
              </a:rPr>
              <a:t>;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import </a:t>
            </a:r>
            <a:r>
              <a:rPr lang="en-US" altLang="ko-KR" dirty="0" err="1">
                <a:solidFill>
                  <a:prstClr val="black"/>
                </a:solidFill>
              </a:rPr>
              <a:t>android.content.res.Resources</a:t>
            </a:r>
            <a:r>
              <a:rPr lang="en-US" altLang="ko-KR" dirty="0">
                <a:solidFill>
                  <a:prstClr val="black"/>
                </a:solidFill>
              </a:rPr>
              <a:t>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import </a:t>
            </a:r>
            <a:r>
              <a:rPr lang="en-US" altLang="ko-KR" dirty="0" err="1">
                <a:solidFill>
                  <a:prstClr val="black"/>
                </a:solidFill>
              </a:rPr>
              <a:t>android.os.Bundle</a:t>
            </a:r>
            <a:r>
              <a:rPr lang="en-US" altLang="ko-KR" dirty="0">
                <a:solidFill>
                  <a:prstClr val="black"/>
                </a:solidFill>
              </a:rPr>
              <a:t>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import android.support.v7.app.AppCompatActivity;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import </a:t>
            </a:r>
            <a:r>
              <a:rPr lang="en-US" altLang="ko-KR" dirty="0" err="1">
                <a:solidFill>
                  <a:prstClr val="black"/>
                </a:solidFill>
              </a:rPr>
              <a:t>android.view.View</a:t>
            </a:r>
            <a:r>
              <a:rPr lang="en-US" altLang="ko-KR" dirty="0">
                <a:solidFill>
                  <a:prstClr val="black"/>
                </a:solidFill>
              </a:rPr>
              <a:t>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import </a:t>
            </a:r>
            <a:r>
              <a:rPr lang="en-US" altLang="ko-KR" dirty="0" err="1">
                <a:solidFill>
                  <a:prstClr val="black"/>
                </a:solidFill>
              </a:rPr>
              <a:t>android.widget.LinearLayout</a:t>
            </a:r>
            <a:r>
              <a:rPr lang="en-US" altLang="ko-KR" dirty="0">
                <a:solidFill>
                  <a:prstClr val="black"/>
                </a:solidFill>
              </a:rPr>
              <a:t>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import </a:t>
            </a:r>
            <a:r>
              <a:rPr lang="en-US" altLang="ko-KR" dirty="0" err="1">
                <a:solidFill>
                  <a:prstClr val="black"/>
                </a:solidFill>
              </a:rPr>
              <a:t>android.widget.Toast</a:t>
            </a:r>
            <a:r>
              <a:rPr lang="en-US" altLang="ko-KR" dirty="0">
                <a:solidFill>
                  <a:prstClr val="black"/>
                </a:solidFill>
              </a:rPr>
              <a:t>;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public class </a:t>
            </a:r>
            <a:r>
              <a:rPr lang="en-US" altLang="ko-KR" dirty="0" err="1">
                <a:solidFill>
                  <a:prstClr val="black"/>
                </a:solidFill>
              </a:rPr>
              <a:t>MainActivity</a:t>
            </a:r>
            <a:r>
              <a:rPr lang="en-US" altLang="ko-KR" dirty="0">
                <a:solidFill>
                  <a:prstClr val="black"/>
                </a:solidFill>
              </a:rPr>
              <a:t> extends </a:t>
            </a:r>
            <a:r>
              <a:rPr lang="en-US" altLang="ko-KR" dirty="0" err="1">
                <a:solidFill>
                  <a:prstClr val="black"/>
                </a:solidFill>
              </a:rPr>
              <a:t>AppCompatActivity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{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   @Override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protected void </a:t>
            </a:r>
            <a:r>
              <a:rPr lang="en-US" altLang="ko-KR" dirty="0" err="1">
                <a:solidFill>
                  <a:prstClr val="black"/>
                </a:solidFill>
              </a:rPr>
              <a:t>onCreate</a:t>
            </a:r>
            <a:r>
              <a:rPr lang="en-US" altLang="ko-KR" dirty="0">
                <a:solidFill>
                  <a:prstClr val="black"/>
                </a:solidFill>
              </a:rPr>
              <a:t>(Bundle </a:t>
            </a:r>
            <a:r>
              <a:rPr lang="en-US" altLang="ko-KR" dirty="0" err="1">
                <a:solidFill>
                  <a:prstClr val="black"/>
                </a:solidFill>
              </a:rPr>
              <a:t>savedInstanceState</a:t>
            </a:r>
            <a:r>
              <a:rPr lang="en-US" altLang="ko-KR" dirty="0">
                <a:solidFill>
                  <a:prstClr val="black"/>
                </a:solidFill>
              </a:rPr>
              <a:t>) {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super.onCreate</a:t>
            </a:r>
            <a:r>
              <a:rPr lang="en-US" altLang="ko-KR" dirty="0">
                <a:solidFill>
                  <a:prstClr val="black"/>
                </a:solidFill>
              </a:rPr>
              <a:t>(</a:t>
            </a:r>
            <a:r>
              <a:rPr lang="en-US" altLang="ko-KR" dirty="0" err="1">
                <a:solidFill>
                  <a:prstClr val="black"/>
                </a:solidFill>
              </a:rPr>
              <a:t>savedInstanceState</a:t>
            </a:r>
            <a:r>
              <a:rPr lang="en-US" altLang="ko-KR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setContentView</a:t>
            </a:r>
            <a:r>
              <a:rPr lang="en-US" altLang="ko-KR" dirty="0">
                <a:solidFill>
                  <a:prstClr val="black"/>
                </a:solidFill>
              </a:rPr>
              <a:t>(</a:t>
            </a:r>
            <a:r>
              <a:rPr lang="en-US" altLang="ko-KR" dirty="0" err="1">
                <a:solidFill>
                  <a:prstClr val="black"/>
                </a:solidFill>
              </a:rPr>
              <a:t>R.layout.activity_main</a:t>
            </a:r>
            <a:r>
              <a:rPr lang="en-US" altLang="ko-KR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}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   public void </a:t>
            </a:r>
            <a:r>
              <a:rPr lang="en-US" altLang="ko-KR" dirty="0" err="1">
                <a:solidFill>
                  <a:prstClr val="black"/>
                </a:solidFill>
              </a:rPr>
              <a:t>displayPoem</a:t>
            </a:r>
            <a:r>
              <a:rPr lang="en-US" altLang="ko-KR" dirty="0">
                <a:solidFill>
                  <a:prstClr val="black"/>
                </a:solidFill>
              </a:rPr>
              <a:t>(View v) {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int</a:t>
            </a:r>
            <a:r>
              <a:rPr lang="en-US" altLang="ko-KR" dirty="0">
                <a:solidFill>
                  <a:prstClr val="black"/>
                </a:solidFill>
              </a:rPr>
              <a:t> id;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Resources res = </a:t>
            </a:r>
            <a:r>
              <a:rPr lang="en-US" altLang="ko-KR" dirty="0" err="1">
                <a:solidFill>
                  <a:prstClr val="black"/>
                </a:solidFill>
              </a:rPr>
              <a:t>getResources</a:t>
            </a:r>
            <a:r>
              <a:rPr lang="en-US" altLang="ko-KR" dirty="0" smtClean="0">
                <a:solidFill>
                  <a:prstClr val="black"/>
                </a:solidFill>
              </a:rPr>
              <a:t>();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       id = </a:t>
            </a:r>
            <a:r>
              <a:rPr lang="en-US" altLang="ko-KR" dirty="0" err="1">
                <a:solidFill>
                  <a:prstClr val="black"/>
                </a:solidFill>
              </a:rPr>
              <a:t>v.getId</a:t>
            </a:r>
            <a:r>
              <a:rPr lang="en-US" altLang="ko-KR" dirty="0">
                <a:solidFill>
                  <a:prstClr val="black"/>
                </a:solidFill>
              </a:rPr>
              <a:t>();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LinearLayout</a:t>
            </a:r>
            <a:r>
              <a:rPr lang="en-US" altLang="ko-KR" dirty="0">
                <a:solidFill>
                  <a:prstClr val="black"/>
                </a:solidFill>
              </a:rPr>
              <a:t> layout = (</a:t>
            </a:r>
            <a:r>
              <a:rPr lang="en-US" altLang="ko-KR" dirty="0" err="1">
                <a:solidFill>
                  <a:prstClr val="black"/>
                </a:solidFill>
              </a:rPr>
              <a:t>LinearLayout</a:t>
            </a:r>
            <a:r>
              <a:rPr lang="en-US" altLang="ko-KR" dirty="0">
                <a:solidFill>
                  <a:prstClr val="black"/>
                </a:solidFill>
              </a:rPr>
              <a:t>)</a:t>
            </a:r>
            <a:r>
              <a:rPr lang="en-US" altLang="ko-KR" dirty="0" err="1">
                <a:solidFill>
                  <a:prstClr val="black"/>
                </a:solidFill>
              </a:rPr>
              <a:t>v.findViewById</a:t>
            </a:r>
            <a:r>
              <a:rPr lang="en-US" altLang="ko-KR" dirty="0">
                <a:solidFill>
                  <a:prstClr val="black"/>
                </a:solidFill>
              </a:rPr>
              <a:t>(id);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String tag = (String)</a:t>
            </a:r>
            <a:r>
              <a:rPr lang="en-US" altLang="ko-KR" dirty="0" err="1">
                <a:solidFill>
                  <a:prstClr val="black"/>
                </a:solidFill>
              </a:rPr>
              <a:t>layout.getTag</a:t>
            </a:r>
            <a:r>
              <a:rPr lang="en-US" altLang="ko-KR" dirty="0">
                <a:solidFill>
                  <a:prstClr val="black"/>
                </a:solidFill>
              </a:rPr>
              <a:t>();</a:t>
            </a:r>
          </a:p>
          <a:p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41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98990" y="743671"/>
            <a:ext cx="1152473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      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id_title</a:t>
            </a:r>
            <a:r>
              <a:rPr lang="en-US" altLang="ko-KR" dirty="0"/>
              <a:t> = </a:t>
            </a:r>
            <a:r>
              <a:rPr lang="en-US" altLang="ko-KR" dirty="0" err="1"/>
              <a:t>res.getIdentifier</a:t>
            </a:r>
            <a:r>
              <a:rPr lang="en-US" altLang="ko-KR" dirty="0"/>
              <a:t>("title" + tag, "string", </a:t>
            </a:r>
            <a:r>
              <a:rPr lang="en-US" altLang="ko-KR" dirty="0" err="1"/>
              <a:t>getPackageName</a:t>
            </a:r>
            <a:r>
              <a:rPr lang="en-US" altLang="ko-KR" dirty="0"/>
              <a:t>());</a:t>
            </a:r>
          </a:p>
          <a:p>
            <a:r>
              <a:rPr lang="en-US" altLang="ko-KR" dirty="0"/>
              <a:t>        String title = </a:t>
            </a:r>
            <a:r>
              <a:rPr lang="en-US" altLang="ko-KR" dirty="0" err="1"/>
              <a:t>res.getString</a:t>
            </a:r>
            <a:r>
              <a:rPr lang="en-US" altLang="ko-KR" dirty="0"/>
              <a:t>(</a:t>
            </a:r>
            <a:r>
              <a:rPr lang="en-US" altLang="ko-KR" dirty="0" err="1"/>
              <a:t>id_title</a:t>
            </a:r>
            <a:r>
              <a:rPr lang="en-US" altLang="ko-KR" dirty="0"/>
              <a:t>);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id_author</a:t>
            </a:r>
            <a:r>
              <a:rPr lang="en-US" altLang="ko-KR" dirty="0"/>
              <a:t> = </a:t>
            </a:r>
            <a:r>
              <a:rPr lang="en-US" altLang="ko-KR" dirty="0" err="1"/>
              <a:t>res.getIdentifier</a:t>
            </a:r>
            <a:r>
              <a:rPr lang="en-US" altLang="ko-KR" dirty="0"/>
              <a:t>("author" + tag, "string", </a:t>
            </a:r>
            <a:r>
              <a:rPr lang="en-US" altLang="ko-KR" dirty="0" err="1"/>
              <a:t>getPackageName</a:t>
            </a:r>
            <a:r>
              <a:rPr lang="en-US" altLang="ko-KR" dirty="0"/>
              <a:t>());</a:t>
            </a:r>
          </a:p>
          <a:p>
            <a:r>
              <a:rPr lang="en-US" altLang="ko-KR" dirty="0"/>
              <a:t>        String author = </a:t>
            </a:r>
            <a:r>
              <a:rPr lang="en-US" altLang="ko-KR" dirty="0" err="1"/>
              <a:t>res.getString</a:t>
            </a:r>
            <a:r>
              <a:rPr lang="en-US" altLang="ko-KR" dirty="0"/>
              <a:t>(</a:t>
            </a:r>
            <a:r>
              <a:rPr lang="en-US" altLang="ko-KR" dirty="0" err="1"/>
              <a:t>id_author</a:t>
            </a:r>
            <a:r>
              <a:rPr lang="en-US" altLang="ko-KR" dirty="0"/>
              <a:t>);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id_body</a:t>
            </a:r>
            <a:r>
              <a:rPr lang="en-US" altLang="ko-KR" dirty="0"/>
              <a:t> = </a:t>
            </a:r>
            <a:r>
              <a:rPr lang="en-US" altLang="ko-KR" dirty="0" err="1"/>
              <a:t>res.getIdentifier</a:t>
            </a:r>
            <a:r>
              <a:rPr lang="en-US" altLang="ko-KR" dirty="0"/>
              <a:t>("body" + tag, "string", </a:t>
            </a:r>
            <a:r>
              <a:rPr lang="en-US" altLang="ko-KR" dirty="0" err="1"/>
              <a:t>getPackageName</a:t>
            </a:r>
            <a:r>
              <a:rPr lang="en-US" altLang="ko-KR" dirty="0"/>
              <a:t>());</a:t>
            </a:r>
          </a:p>
          <a:p>
            <a:r>
              <a:rPr lang="en-US" altLang="ko-KR" dirty="0"/>
              <a:t>        String body = </a:t>
            </a:r>
            <a:r>
              <a:rPr lang="en-US" altLang="ko-KR" dirty="0" err="1"/>
              <a:t>res.getString</a:t>
            </a:r>
            <a:r>
              <a:rPr lang="en-US" altLang="ko-KR" dirty="0"/>
              <a:t>(</a:t>
            </a:r>
            <a:r>
              <a:rPr lang="en-US" altLang="ko-KR" dirty="0" err="1"/>
              <a:t>id_body</a:t>
            </a:r>
            <a:r>
              <a:rPr lang="en-US" altLang="ko-KR" dirty="0"/>
              <a:t>);</a:t>
            </a:r>
          </a:p>
          <a:p>
            <a:endParaRPr lang="en-US" altLang="ko-KR" dirty="0"/>
          </a:p>
          <a:p>
            <a:r>
              <a:rPr lang="en-US" altLang="ko-KR" dirty="0"/>
              <a:t>        Toast </a:t>
            </a:r>
            <a:r>
              <a:rPr lang="en-US" altLang="ko-KR" dirty="0" err="1"/>
              <a:t>toast</a:t>
            </a:r>
            <a:r>
              <a:rPr lang="en-US" altLang="ko-KR" dirty="0"/>
              <a:t> = </a:t>
            </a:r>
            <a:r>
              <a:rPr lang="en-US" altLang="ko-KR" dirty="0" err="1"/>
              <a:t>Toast.makeText</a:t>
            </a:r>
            <a:r>
              <a:rPr lang="en-US" altLang="ko-KR" dirty="0"/>
              <a:t>(this, title + " / " + author + "\n\n" + body, </a:t>
            </a:r>
            <a:r>
              <a:rPr lang="en-US" altLang="ko-KR" dirty="0" err="1"/>
              <a:t>Toast.LENGTH_LONG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toast.show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    }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576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9209" y="0"/>
            <a:ext cx="2478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[AndroidManifest.xml]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21212" b="19779"/>
          <a:stretch/>
        </p:blipFill>
        <p:spPr>
          <a:xfrm>
            <a:off x="224287" y="369332"/>
            <a:ext cx="11188459" cy="640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1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4195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38227" t="9606" r="38430" b="4652"/>
          <a:stretch/>
        </p:blipFill>
        <p:spPr>
          <a:xfrm>
            <a:off x="3903785" y="208861"/>
            <a:ext cx="3253153" cy="67211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38276" t="9893" r="38363" b="4817"/>
          <a:stretch/>
        </p:blipFill>
        <p:spPr>
          <a:xfrm>
            <a:off x="228600" y="393527"/>
            <a:ext cx="3226777" cy="6477297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2646485" y="4879731"/>
            <a:ext cx="606669" cy="712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7" idx="7"/>
          </p:cNvCxnSpPr>
          <p:nvPr/>
        </p:nvCxnSpPr>
        <p:spPr>
          <a:xfrm flipV="1">
            <a:off x="3164309" y="1116623"/>
            <a:ext cx="739476" cy="3867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37473" t="80562" r="37680"/>
          <a:stretch/>
        </p:blipFill>
        <p:spPr>
          <a:xfrm>
            <a:off x="7156938" y="1334304"/>
            <a:ext cx="4889396" cy="19188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l="38376" t="73897" r="38346" b="5071"/>
          <a:stretch/>
        </p:blipFill>
        <p:spPr>
          <a:xfrm>
            <a:off x="7302604" y="4018084"/>
            <a:ext cx="4723165" cy="2400299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4703885" y="1477108"/>
            <a:ext cx="3894992" cy="325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4624754" y="1828800"/>
            <a:ext cx="4053254" cy="2910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524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81456" cy="49381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48184"/>
          <a:stretch/>
        </p:blipFill>
        <p:spPr>
          <a:xfrm>
            <a:off x="381518" y="555366"/>
            <a:ext cx="11096315" cy="323411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40728" y="455874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/>
              <a:t>&lt;resources&gt;</a:t>
            </a:r>
          </a:p>
          <a:p>
            <a:r>
              <a:rPr lang="en-US" altLang="ko-KR" dirty="0"/>
              <a:t>    &lt;string name="</a:t>
            </a:r>
            <a:r>
              <a:rPr lang="en-US" altLang="ko-KR" dirty="0" err="1"/>
              <a:t>app_name</a:t>
            </a:r>
            <a:r>
              <a:rPr lang="en-US" altLang="ko-KR" dirty="0"/>
              <a:t>"&gt;</a:t>
            </a:r>
            <a:r>
              <a:rPr lang="en-US" altLang="ko-KR" dirty="0" err="1"/>
              <a:t>ToastOpen</a:t>
            </a:r>
            <a:r>
              <a:rPr lang="en-US" altLang="ko-KR" dirty="0"/>
              <a:t>&lt;/string&gt;</a:t>
            </a:r>
          </a:p>
          <a:p>
            <a:r>
              <a:rPr lang="en-US" altLang="ko-KR" dirty="0"/>
              <a:t>&lt;/resources&gt;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3541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518" y="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[activity_main.xml]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5996"/>
          <a:stretch/>
        </p:blipFill>
        <p:spPr>
          <a:xfrm>
            <a:off x="305741" y="369332"/>
            <a:ext cx="11805522" cy="624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287620"/>
      </p:ext>
    </p:extLst>
  </p:cSld>
  <p:clrMapOvr>
    <a:masterClrMapping/>
  </p:clrMapOvr>
</p:sld>
</file>

<file path=ppt/theme/theme1.xml><?xml version="1.0" encoding="utf-8"?>
<a:theme xmlns:a="http://schemas.openxmlformats.org/drawingml/2006/main" name="9_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1_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2223</TotalTime>
  <Words>2359</Words>
  <Application>Microsoft Office PowerPoint</Application>
  <PresentationFormat>와이드스크린</PresentationFormat>
  <Paragraphs>511</Paragraphs>
  <Slides>65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65</vt:i4>
      </vt:variant>
    </vt:vector>
  </HeadingPairs>
  <TitlesOfParts>
    <vt:vector size="79" baseType="lpstr">
      <vt:lpstr>AppleSDGothicNeo</vt:lpstr>
      <vt:lpstr>HY견고딕</vt:lpstr>
      <vt:lpstr>Noto Sans KR</vt:lpstr>
      <vt:lpstr>나눔고딕</vt:lpstr>
      <vt:lpstr>맑은 고딕</vt:lpstr>
      <vt:lpstr>Arial</vt:lpstr>
      <vt:lpstr>Calibri</vt:lpstr>
      <vt:lpstr>Calibri Light</vt:lpstr>
      <vt:lpstr>Tahoma</vt:lpstr>
      <vt:lpstr>Wingdings</vt:lpstr>
      <vt:lpstr>Wingdings 2</vt:lpstr>
      <vt:lpstr>9_Office 테마</vt:lpstr>
      <vt:lpstr>11_Office 테마</vt:lpstr>
      <vt:lpstr>Office Theme</vt:lpstr>
      <vt:lpstr>제33강 클릭 이벤트 처리   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Administrator</cp:lastModifiedBy>
  <cp:revision>90</cp:revision>
  <dcterms:created xsi:type="dcterms:W3CDTF">2020-05-09T07:40:47Z</dcterms:created>
  <dcterms:modified xsi:type="dcterms:W3CDTF">2023-05-14T12:49:19Z</dcterms:modified>
</cp:coreProperties>
</file>